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56" r:id="rId2"/>
    <p:sldId id="266" r:id="rId3"/>
    <p:sldId id="257" r:id="rId4"/>
    <p:sldId id="258" r:id="rId5"/>
    <p:sldId id="259" r:id="rId6"/>
    <p:sldId id="262" r:id="rId7"/>
    <p:sldId id="263" r:id="rId8"/>
    <p:sldId id="265" r:id="rId9"/>
    <p:sldId id="268" r:id="rId10"/>
    <p:sldId id="277" r:id="rId11"/>
    <p:sldId id="278" r:id="rId12"/>
    <p:sldId id="270" r:id="rId13"/>
    <p:sldId id="271" r:id="rId14"/>
    <p:sldId id="273" r:id="rId15"/>
    <p:sldId id="264" r:id="rId16"/>
    <p:sldId id="274" r:id="rId17"/>
    <p:sldId id="276" r:id="rId18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612" userDrawn="1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C89EF96-8CEA-46FF-86C4-4CE0E7609802}" styleName="밝은 스타일 3 - 강조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1734" y="108"/>
      </p:cViewPr>
      <p:guideLst>
        <p:guide orient="horz" pos="3612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144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4966CA9-8694-4D34-B9DB-A02656ACCA16}" type="datetimeFigureOut">
              <a:rPr lang="ko-KR" altLang="en-US" smtClean="0"/>
              <a:t>2014-04-14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92D4636-F709-40E9-B7C1-73580D85CC7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447285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3500430" y="6357958"/>
            <a:ext cx="2133600" cy="365125"/>
          </a:xfrm>
        </p:spPr>
        <p:txBody>
          <a:bodyPr/>
          <a:lstStyle>
            <a:lvl1pPr algn="ctr">
              <a:defRPr b="1"/>
            </a:lvl1pPr>
          </a:lstStyle>
          <a:p>
            <a:fld id="{CC3FBA50-781F-4A90-914A-5450545F55E8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9554258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AB22ED4-774F-496E-94C1-CEA00271A655}" type="datetimeFigureOut">
              <a:rPr lang="ko-KR" altLang="en-US" smtClean="0"/>
              <a:pPr/>
              <a:t>2014-04-14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3FBA50-781F-4A90-914A-5450545F55E8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029751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AB22ED4-774F-496E-94C1-CEA00271A655}" type="datetimeFigureOut">
              <a:rPr lang="ko-KR" altLang="en-US" smtClean="0"/>
              <a:pPr/>
              <a:t>2014-04-14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3FBA50-781F-4A90-914A-5450545F55E8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039868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AB22ED4-774F-496E-94C1-CEA00271A655}" type="datetimeFigureOut">
              <a:rPr lang="ko-KR" altLang="en-US" smtClean="0"/>
              <a:pPr/>
              <a:t>2014-04-14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3FBA50-781F-4A90-914A-5450545F55E8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511230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AB22ED4-774F-496E-94C1-CEA00271A655}" type="datetimeFigureOut">
              <a:rPr lang="ko-KR" altLang="en-US" smtClean="0"/>
              <a:pPr/>
              <a:t>2014-04-14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3FBA50-781F-4A90-914A-5450545F55E8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775310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AB22ED4-774F-496E-94C1-CEA00271A655}" type="datetimeFigureOut">
              <a:rPr lang="ko-KR" altLang="en-US" smtClean="0"/>
              <a:pPr/>
              <a:t>2014-04-14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3FBA50-781F-4A90-914A-5450545F55E8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052856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AB22ED4-774F-496E-94C1-CEA00271A655}" type="datetimeFigureOut">
              <a:rPr lang="ko-KR" altLang="en-US" smtClean="0"/>
              <a:pPr/>
              <a:t>2014-04-14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3FBA50-781F-4A90-914A-5450545F55E8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335697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AB22ED4-774F-496E-94C1-CEA00271A655}" type="datetimeFigureOut">
              <a:rPr lang="ko-KR" altLang="en-US" smtClean="0"/>
              <a:pPr/>
              <a:t>2014-04-14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3FBA50-781F-4A90-914A-5450545F55E8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613347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AB22ED4-774F-496E-94C1-CEA00271A655}" type="datetimeFigureOut">
              <a:rPr lang="ko-KR" altLang="en-US" smtClean="0"/>
              <a:pPr/>
              <a:t>2014-04-14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3FBA50-781F-4A90-914A-5450545F55E8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02872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AB22ED4-774F-496E-94C1-CEA00271A655}" type="datetimeFigureOut">
              <a:rPr lang="ko-KR" altLang="en-US" smtClean="0"/>
              <a:pPr/>
              <a:t>2014-04-14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3FBA50-781F-4A90-914A-5450545F55E8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004313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AB22ED4-774F-496E-94C1-CEA00271A655}" type="datetimeFigureOut">
              <a:rPr lang="ko-KR" altLang="en-US" smtClean="0"/>
              <a:pPr/>
              <a:t>2014-04-14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3FBA50-781F-4A90-914A-5450545F55E8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892525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vmlDrawing" Target="../drawings/vmlDrawing1.v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6" Type="http://schemas.openxmlformats.org/officeDocument/2006/relationships/oleObject" Target="../embeddings/oleObject2.bin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3214678" y="635795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3FBA50-781F-4A90-914A-5450545F55E8}" type="slidenum">
              <a:rPr lang="ko-KR" altLang="en-US" smtClean="0"/>
              <a:pPr/>
              <a:t>‹#›</a:t>
            </a:fld>
            <a:endParaRPr lang="ko-KR" altLang="en-US"/>
          </a:p>
        </p:txBody>
      </p:sp>
      <p:graphicFrame>
        <p:nvGraphicFramePr>
          <p:cNvPr id="14" name="Object 2050"/>
          <p:cNvGraphicFramePr>
            <a:graphicFrameLocks noChangeAspect="1"/>
          </p:cNvGraphicFramePr>
          <p:nvPr userDrawn="1">
            <p:extLst>
              <p:ext uri="{D42A27DB-BD31-4B8C-83A1-F6EECF244321}">
                <p14:modId xmlns:p14="http://schemas.microsoft.com/office/powerpoint/2010/main" val="3214752041"/>
              </p:ext>
            </p:extLst>
          </p:nvPr>
        </p:nvGraphicFramePr>
        <p:xfrm>
          <a:off x="7531100" y="-35947"/>
          <a:ext cx="1612900" cy="3889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6" name="Image" r:id="rId14" imgW="1612698" imgH="825106" progId="">
                  <p:embed/>
                </p:oleObj>
              </mc:Choice>
              <mc:Fallback>
                <p:oleObj name="Image" r:id="rId14" imgW="1612698" imgH="825106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531100" y="-35947"/>
                        <a:ext cx="1612900" cy="3889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00CC99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Rectangle 2054"/>
          <p:cNvSpPr>
            <a:spLocks noChangeArrowheads="1"/>
          </p:cNvSpPr>
          <p:nvPr userDrawn="1"/>
        </p:nvSpPr>
        <p:spPr bwMode="auto">
          <a:xfrm>
            <a:off x="0" y="-35947"/>
            <a:ext cx="5919788" cy="395288"/>
          </a:xfrm>
          <a:prstGeom prst="rect">
            <a:avLst/>
          </a:prstGeom>
          <a:solidFill>
            <a:schemeClr val="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ko-KR" altLang="en-US">
              <a:ea typeface="+mn-ea"/>
            </a:endParaRPr>
          </a:p>
        </p:txBody>
      </p:sp>
      <p:graphicFrame>
        <p:nvGraphicFramePr>
          <p:cNvPr id="16" name="Object 2057"/>
          <p:cNvGraphicFramePr>
            <a:graphicFrameLocks noChangeAspect="1"/>
          </p:cNvGraphicFramePr>
          <p:nvPr userDrawn="1">
            <p:extLst>
              <p:ext uri="{D42A27DB-BD31-4B8C-83A1-F6EECF244321}">
                <p14:modId xmlns:p14="http://schemas.microsoft.com/office/powerpoint/2010/main" val="2159677079"/>
              </p:ext>
            </p:extLst>
          </p:nvPr>
        </p:nvGraphicFramePr>
        <p:xfrm>
          <a:off x="5915025" y="-35947"/>
          <a:ext cx="1612900" cy="3889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7" name="Image" r:id="rId16" imgW="1612698" imgH="825106" progId="">
                  <p:embed/>
                </p:oleObj>
              </mc:Choice>
              <mc:Fallback>
                <p:oleObj name="Image" r:id="rId16" imgW="1612698" imgH="825106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15025" y="-35947"/>
                        <a:ext cx="1612900" cy="3889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00CC99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" name="Line 2060"/>
          <p:cNvSpPr>
            <a:spLocks noChangeShapeType="1"/>
          </p:cNvSpPr>
          <p:nvPr userDrawn="1"/>
        </p:nvSpPr>
        <p:spPr bwMode="auto">
          <a:xfrm>
            <a:off x="0" y="-35947"/>
            <a:ext cx="9150350" cy="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ko-KR" altLang="en-US">
              <a:ea typeface="+mn-ea"/>
            </a:endParaRPr>
          </a:p>
        </p:txBody>
      </p:sp>
      <p:sp>
        <p:nvSpPr>
          <p:cNvPr id="18" name="Rectangle 2055"/>
          <p:cNvSpPr>
            <a:spLocks noChangeArrowheads="1"/>
          </p:cNvSpPr>
          <p:nvPr userDrawn="1"/>
        </p:nvSpPr>
        <p:spPr bwMode="auto">
          <a:xfrm flipV="1">
            <a:off x="-4763" y="375216"/>
            <a:ext cx="9150351" cy="69850"/>
          </a:xfrm>
          <a:prstGeom prst="rect">
            <a:avLst/>
          </a:prstGeom>
          <a:solidFill>
            <a:srgbClr val="0C2577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ko-KR" altLang="en-US">
              <a:ea typeface="+mn-ea"/>
            </a:endParaRPr>
          </a:p>
        </p:txBody>
      </p:sp>
      <p:sp>
        <p:nvSpPr>
          <p:cNvPr id="19" name="Rectangle 1854"/>
          <p:cNvSpPr>
            <a:spLocks noChangeArrowheads="1"/>
          </p:cNvSpPr>
          <p:nvPr userDrawn="1"/>
        </p:nvSpPr>
        <p:spPr bwMode="auto">
          <a:xfrm>
            <a:off x="0" y="6604000"/>
            <a:ext cx="9144000" cy="254000"/>
          </a:xfrm>
          <a:prstGeom prst="rect">
            <a:avLst/>
          </a:prstGeom>
          <a:solidFill>
            <a:srgbClr val="0C2577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r">
              <a:defRPr/>
            </a:pPr>
            <a:endParaRPr lang="ko-KR" altLang="en-US" sz="1400" dirty="0">
              <a:solidFill>
                <a:schemeClr val="bg1"/>
              </a:solidFill>
              <a:latin typeface="Century Gothic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20440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395536" y="1052737"/>
            <a:ext cx="4752528" cy="432048"/>
          </a:xfrm>
        </p:spPr>
        <p:txBody>
          <a:bodyPr>
            <a:normAutofit fontScale="90000"/>
          </a:bodyPr>
          <a:lstStyle/>
          <a:p>
            <a:pPr algn="l"/>
            <a:r>
              <a:rPr lang="en-US" altLang="ko-KR" sz="2800" dirty="0">
                <a:latin typeface="HY헤드라인M" pitchFamily="18" charset="-127"/>
                <a:ea typeface="HY헤드라인M" pitchFamily="18" charset="-127"/>
              </a:rPr>
              <a:t/>
            </a:r>
            <a:br>
              <a:rPr lang="en-US" altLang="ko-KR" sz="2800" dirty="0">
                <a:latin typeface="HY헤드라인M" pitchFamily="18" charset="-127"/>
                <a:ea typeface="HY헤드라인M" pitchFamily="18" charset="-127"/>
              </a:rPr>
            </a:br>
            <a:r>
              <a:rPr lang="en-US" altLang="ko-KR" sz="2800" dirty="0" smtClean="0">
                <a:latin typeface="HY헤드라인M" pitchFamily="18" charset="-127"/>
                <a:ea typeface="HY헤드라인M" pitchFamily="18" charset="-127"/>
              </a:rPr>
              <a:t>[</a:t>
            </a:r>
            <a:r>
              <a:rPr lang="ko-KR" altLang="en-US" sz="2800" dirty="0" err="1" smtClean="0">
                <a:latin typeface="HY헤드라인M" pitchFamily="18" charset="-127"/>
                <a:ea typeface="HY헤드라인M" pitchFamily="18" charset="-127"/>
              </a:rPr>
              <a:t>도로명주소</a:t>
            </a:r>
            <a:r>
              <a:rPr lang="ko-KR" altLang="en-US" sz="2800" dirty="0" smtClean="0">
                <a:latin typeface="HY헤드라인M" pitchFamily="18" charset="-127"/>
                <a:ea typeface="HY헤드라인M" pitchFamily="18" charset="-127"/>
              </a:rPr>
              <a:t> </a:t>
            </a:r>
            <a:r>
              <a:rPr lang="ko-KR" altLang="en-US" sz="2800" dirty="0" smtClean="0">
                <a:latin typeface="HY헤드라인M" pitchFamily="18" charset="-127"/>
                <a:ea typeface="HY헤드라인M" pitchFamily="18" charset="-127"/>
              </a:rPr>
              <a:t>전환시스템 구축</a:t>
            </a:r>
            <a:r>
              <a:rPr lang="en-US" altLang="ko-KR" sz="2800" dirty="0" smtClean="0">
                <a:latin typeface="HY헤드라인M" pitchFamily="18" charset="-127"/>
                <a:ea typeface="HY헤드라인M" pitchFamily="18" charset="-127"/>
              </a:rPr>
              <a:t>]</a:t>
            </a:r>
            <a:br>
              <a:rPr lang="en-US" altLang="ko-KR" sz="2800" dirty="0" smtClean="0">
                <a:latin typeface="HY헤드라인M" pitchFamily="18" charset="-127"/>
                <a:ea typeface="HY헤드라인M" pitchFamily="18" charset="-127"/>
              </a:rPr>
            </a:br>
            <a:endParaRPr lang="ko-KR" altLang="en-US" sz="2800" dirty="0"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3" name="제목 1"/>
          <p:cNvSpPr txBox="1">
            <a:spLocks/>
          </p:cNvSpPr>
          <p:nvPr/>
        </p:nvSpPr>
        <p:spPr>
          <a:xfrm>
            <a:off x="539552" y="1938604"/>
            <a:ext cx="8136904" cy="144016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4800" dirty="0" smtClean="0">
                <a:latin typeface="HY헤드라인M" pitchFamily="18" charset="-127"/>
                <a:ea typeface="HY헤드라인M" pitchFamily="18" charset="-127"/>
              </a:rPr>
              <a:t>JAVA/JSP </a:t>
            </a:r>
            <a:r>
              <a:rPr lang="ko-KR" altLang="en-US" sz="4800" dirty="0" smtClean="0">
                <a:latin typeface="HY헤드라인M" pitchFamily="18" charset="-127"/>
                <a:ea typeface="HY헤드라인M" pitchFamily="18" charset="-127"/>
              </a:rPr>
              <a:t>개발자 가이드 </a:t>
            </a:r>
            <a:r>
              <a:rPr lang="en-US" altLang="ko-KR" sz="4800" dirty="0">
                <a:latin typeface="HY헤드라인M" pitchFamily="18" charset="-127"/>
                <a:ea typeface="HY헤드라인M" pitchFamily="18" charset="-127"/>
              </a:rPr>
              <a:t>v</a:t>
            </a:r>
            <a:r>
              <a:rPr lang="en-US" altLang="ko-KR" sz="4800" dirty="0" smtClean="0">
                <a:latin typeface="HY헤드라인M" pitchFamily="18" charset="-127"/>
                <a:ea typeface="HY헤드라인M" pitchFamily="18" charset="-127"/>
              </a:rPr>
              <a:t>1.1</a:t>
            </a:r>
            <a:endParaRPr lang="ko-KR" altLang="en-US" sz="4800" dirty="0"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4" name="제목 1"/>
          <p:cNvSpPr txBox="1">
            <a:spLocks/>
          </p:cNvSpPr>
          <p:nvPr/>
        </p:nvSpPr>
        <p:spPr>
          <a:xfrm>
            <a:off x="899592" y="5085184"/>
            <a:ext cx="6552728" cy="43204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000" dirty="0" smtClean="0">
                <a:latin typeface="HY헤드라인M" pitchFamily="18" charset="-127"/>
                <a:ea typeface="HY헤드라인M" pitchFamily="18" charset="-127"/>
              </a:rPr>
              <a:t>2014</a:t>
            </a:r>
            <a:r>
              <a:rPr lang="ko-KR" altLang="en-US" sz="2000" dirty="0" smtClean="0">
                <a:latin typeface="HY헤드라인M" pitchFamily="18" charset="-127"/>
                <a:ea typeface="HY헤드라인M" pitchFamily="18" charset="-127"/>
              </a:rPr>
              <a:t>년</a:t>
            </a:r>
            <a:endParaRPr lang="en-US" altLang="ko-KR" sz="2000" dirty="0" smtClean="0">
              <a:latin typeface="HY헤드라인M" pitchFamily="18" charset="-127"/>
              <a:ea typeface="HY헤드라인M" pitchFamily="18" charset="-127"/>
            </a:endParaRPr>
          </a:p>
          <a:p>
            <a:endParaRPr lang="en-US" altLang="ko-KR" sz="2000" dirty="0" smtClean="0">
              <a:latin typeface="HY헤드라인M" pitchFamily="18" charset="-127"/>
              <a:ea typeface="HY헤드라인M" pitchFamily="18" charset="-127"/>
            </a:endParaRPr>
          </a:p>
          <a:p>
            <a:r>
              <a:rPr lang="ko-KR" altLang="en-US" sz="2000" dirty="0" smtClean="0">
                <a:latin typeface="HY헤드라인M" pitchFamily="18" charset="-127"/>
                <a:ea typeface="HY헤드라인M" pitchFamily="18" charset="-127"/>
              </a:rPr>
              <a:t>㈜수지원넷소프트</a:t>
            </a:r>
            <a:endParaRPr lang="ko-KR" altLang="en-US" sz="2000" dirty="0">
              <a:latin typeface="HY헤드라인M" pitchFamily="18" charset="-127"/>
              <a:ea typeface="HY헤드라인M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25494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모서리가 둥근 직사각형 3"/>
          <p:cNvSpPr/>
          <p:nvPr/>
        </p:nvSpPr>
        <p:spPr>
          <a:xfrm>
            <a:off x="142844" y="-27384"/>
            <a:ext cx="3071834" cy="44134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/>
              <a:t>화면구성 </a:t>
            </a:r>
            <a:r>
              <a:rPr lang="en-US" altLang="ko-KR" dirty="0" smtClean="0"/>
              <a:t>(</a:t>
            </a:r>
            <a:r>
              <a:rPr lang="ko-KR" altLang="en-US" dirty="0" smtClean="0"/>
              <a:t>지번</a:t>
            </a:r>
            <a:r>
              <a:rPr lang="en-US" altLang="ko-KR" dirty="0" smtClean="0"/>
              <a:t>)</a:t>
            </a:r>
            <a:endParaRPr lang="ko-KR" altLang="en-US" dirty="0" smtClean="0"/>
          </a:p>
        </p:txBody>
      </p:sp>
      <p:sp>
        <p:nvSpPr>
          <p:cNvPr id="5" name="직사각형 4"/>
          <p:cNvSpPr/>
          <p:nvPr/>
        </p:nvSpPr>
        <p:spPr>
          <a:xfrm>
            <a:off x="142844" y="714356"/>
            <a:ext cx="8858312" cy="600079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모서리가 둥근 직사각형 7"/>
          <p:cNvSpPr/>
          <p:nvPr/>
        </p:nvSpPr>
        <p:spPr>
          <a:xfrm>
            <a:off x="285720" y="5786454"/>
            <a:ext cx="8572560" cy="785818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1000" dirty="0" smtClean="0">
              <a:solidFill>
                <a:schemeClr val="tx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95536" y="5877272"/>
            <a:ext cx="731405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200" b="1" dirty="0" smtClean="0"/>
              <a:t>우편번호</a:t>
            </a:r>
            <a:r>
              <a:rPr lang="en-US" altLang="ko-KR" sz="1200" b="1" dirty="0" smtClean="0"/>
              <a:t>(read only) : </a:t>
            </a:r>
            <a:r>
              <a:rPr lang="ko-KR" altLang="en-US" sz="1200" dirty="0" smtClean="0"/>
              <a:t>우편번호</a:t>
            </a:r>
            <a:r>
              <a:rPr lang="ko-KR" altLang="en-US" sz="1200" b="1" dirty="0" smtClean="0"/>
              <a:t> </a:t>
            </a:r>
            <a:r>
              <a:rPr lang="en-US" altLang="ko-KR" sz="1200" b="1" dirty="0" smtClean="0"/>
              <a:t>		</a:t>
            </a:r>
            <a:r>
              <a:rPr lang="ko-KR" altLang="en-US" sz="1200" b="1" dirty="0" smtClean="0"/>
              <a:t>검색된 주소</a:t>
            </a:r>
            <a:r>
              <a:rPr lang="en-US" altLang="ko-KR" sz="1200" b="1" dirty="0" smtClean="0"/>
              <a:t>(read only)</a:t>
            </a:r>
            <a:r>
              <a:rPr lang="ko-KR" altLang="en-US" sz="1200" b="1" dirty="0" smtClean="0"/>
              <a:t> </a:t>
            </a:r>
            <a:r>
              <a:rPr lang="en-US" altLang="ko-KR" sz="1200" b="1" dirty="0" smtClean="0"/>
              <a:t>:</a:t>
            </a:r>
            <a:r>
              <a:rPr lang="en-US" altLang="ko-KR" sz="1200" dirty="0" smtClean="0"/>
              <a:t> </a:t>
            </a:r>
            <a:r>
              <a:rPr lang="ko-KR" altLang="en-US" sz="1200" dirty="0" smtClean="0"/>
              <a:t>시도 </a:t>
            </a:r>
            <a:r>
              <a:rPr lang="en-US" altLang="ko-KR" sz="1200" dirty="0" smtClean="0"/>
              <a:t>+ </a:t>
            </a:r>
            <a:r>
              <a:rPr lang="ko-KR" altLang="en-US" sz="1200" dirty="0" smtClean="0"/>
              <a:t>시군구 </a:t>
            </a:r>
            <a:r>
              <a:rPr lang="en-US" altLang="ko-KR" sz="1200" dirty="0" smtClean="0"/>
              <a:t>+ </a:t>
            </a:r>
            <a:r>
              <a:rPr lang="ko-KR" altLang="en-US" sz="1200" dirty="0" smtClean="0"/>
              <a:t>읍면동</a:t>
            </a:r>
            <a:endParaRPr lang="en-US" altLang="ko-KR" sz="1200" dirty="0" smtClean="0"/>
          </a:p>
          <a:p>
            <a:r>
              <a:rPr lang="ko-KR" altLang="en-US" sz="1200" b="1" dirty="0" smtClean="0"/>
              <a:t>나머지 주소 </a:t>
            </a:r>
            <a:r>
              <a:rPr lang="en-US" altLang="ko-KR" sz="1200" b="1" dirty="0" smtClean="0"/>
              <a:t>:</a:t>
            </a:r>
            <a:r>
              <a:rPr lang="en-US" altLang="ko-KR" sz="1200" dirty="0" smtClean="0"/>
              <a:t> </a:t>
            </a:r>
            <a:r>
              <a:rPr lang="ko-KR" altLang="en-US" sz="1200" dirty="0" smtClean="0"/>
              <a:t>상세주소 </a:t>
            </a:r>
            <a:r>
              <a:rPr lang="en-US" altLang="ko-KR" sz="1200" dirty="0" smtClean="0"/>
              <a:t>+ </a:t>
            </a:r>
            <a:r>
              <a:rPr lang="ko-KR" altLang="en-US" sz="1200" dirty="0" smtClean="0"/>
              <a:t>사용자입력</a:t>
            </a:r>
            <a:r>
              <a:rPr lang="en-US" altLang="ko-KR" sz="1200" dirty="0" smtClean="0"/>
              <a:t>(</a:t>
            </a:r>
            <a:r>
              <a:rPr lang="ko-KR" altLang="en-US" sz="1200" dirty="0" smtClean="0"/>
              <a:t>번지</a:t>
            </a:r>
            <a:r>
              <a:rPr lang="en-US" altLang="ko-KR" sz="1200" dirty="0" smtClean="0"/>
              <a:t>,</a:t>
            </a:r>
            <a:r>
              <a:rPr lang="ko-KR" altLang="en-US" sz="1200" dirty="0" smtClean="0"/>
              <a:t>동</a:t>
            </a:r>
            <a:r>
              <a:rPr lang="en-US" altLang="ko-KR" sz="1200" dirty="0" smtClean="0"/>
              <a:t>,</a:t>
            </a:r>
            <a:r>
              <a:rPr lang="ko-KR" altLang="en-US" sz="1200" dirty="0" smtClean="0"/>
              <a:t>호</a:t>
            </a:r>
            <a:r>
              <a:rPr lang="en-US" altLang="ko-KR" sz="1200" dirty="0" smtClean="0"/>
              <a:t>)</a:t>
            </a:r>
          </a:p>
          <a:p>
            <a:r>
              <a:rPr lang="ko-KR" altLang="en-US" sz="1200" b="1" dirty="0" smtClean="0">
                <a:solidFill>
                  <a:srgbClr val="0070C0"/>
                </a:solidFill>
              </a:rPr>
              <a:t>우편번호테이블은 </a:t>
            </a:r>
            <a:r>
              <a:rPr lang="ko-KR" altLang="en-US" sz="1200" b="1" dirty="0" err="1" smtClean="0">
                <a:solidFill>
                  <a:srgbClr val="0070C0"/>
                </a:solidFill>
              </a:rPr>
              <a:t>기존거</a:t>
            </a:r>
            <a:r>
              <a:rPr lang="ko-KR" altLang="en-US" sz="1200" b="1" dirty="0" smtClean="0">
                <a:solidFill>
                  <a:srgbClr val="0070C0"/>
                </a:solidFill>
              </a:rPr>
              <a:t> 사용</a:t>
            </a:r>
            <a:endParaRPr lang="ko-KR" altLang="en-US" sz="1200" b="1" dirty="0">
              <a:solidFill>
                <a:srgbClr val="0070C0"/>
              </a:solidFill>
            </a:endParaRPr>
          </a:p>
        </p:txBody>
      </p:sp>
      <p:pic>
        <p:nvPicPr>
          <p:cNvPr id="10" name="그림 9" descr="이미지 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282" y="785794"/>
            <a:ext cx="6715172" cy="4976422"/>
          </a:xfrm>
          <a:prstGeom prst="rect">
            <a:avLst/>
          </a:prstGeom>
        </p:spPr>
      </p:pic>
      <p:sp>
        <p:nvSpPr>
          <p:cNvPr id="2" name="모서리가 둥근 직사각형 1"/>
          <p:cNvSpPr/>
          <p:nvPr/>
        </p:nvSpPr>
        <p:spPr>
          <a:xfrm>
            <a:off x="339712" y="1397412"/>
            <a:ext cx="3440200" cy="432048"/>
          </a:xfrm>
          <a:prstGeom prst="roundRect">
            <a:avLst/>
          </a:prstGeom>
          <a:noFill/>
          <a:ln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000" dirty="0" smtClean="0">
              <a:solidFill>
                <a:schemeClr val="tx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987824" y="1196752"/>
            <a:ext cx="83067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00" b="1" dirty="0" smtClean="0">
                <a:solidFill>
                  <a:srgbClr val="FF0000"/>
                </a:solidFill>
              </a:rPr>
              <a:t>Search bar</a:t>
            </a:r>
            <a:endParaRPr lang="ko-KR" altLang="en-US" sz="1000" b="1" dirty="0">
              <a:solidFill>
                <a:srgbClr val="FF0000"/>
              </a:solidFill>
            </a:endParaRPr>
          </a:p>
        </p:txBody>
      </p:sp>
      <p:sp>
        <p:nvSpPr>
          <p:cNvPr id="12" name="모서리가 둥근 직사각형 11"/>
          <p:cNvSpPr/>
          <p:nvPr/>
        </p:nvSpPr>
        <p:spPr>
          <a:xfrm>
            <a:off x="323528" y="2060848"/>
            <a:ext cx="3440200" cy="2448272"/>
          </a:xfrm>
          <a:prstGeom prst="roundRect">
            <a:avLst>
              <a:gd name="adj" fmla="val 6751"/>
            </a:avLst>
          </a:prstGeom>
          <a:noFill/>
          <a:ln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000" dirty="0" smtClean="0">
              <a:solidFill>
                <a:schemeClr val="tx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699792" y="1860188"/>
            <a:ext cx="124654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000" b="1" dirty="0" smtClean="0">
                <a:solidFill>
                  <a:srgbClr val="FF0000"/>
                </a:solidFill>
              </a:rPr>
              <a:t>사용할 주소 선택</a:t>
            </a:r>
            <a:endParaRPr lang="ko-KR" altLang="en-US" sz="1000" b="1" dirty="0">
              <a:solidFill>
                <a:srgbClr val="FF0000"/>
              </a:solidFill>
            </a:endParaRPr>
          </a:p>
        </p:txBody>
      </p:sp>
      <p:sp>
        <p:nvSpPr>
          <p:cNvPr id="16" name="모서리가 둥근 직사각형 15"/>
          <p:cNvSpPr/>
          <p:nvPr/>
        </p:nvSpPr>
        <p:spPr>
          <a:xfrm>
            <a:off x="323528" y="4781788"/>
            <a:ext cx="3440200" cy="663436"/>
          </a:xfrm>
          <a:prstGeom prst="roundRect">
            <a:avLst/>
          </a:prstGeom>
          <a:noFill/>
          <a:ln>
            <a:solidFill>
              <a:srgbClr val="7030A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000" dirty="0" smtClean="0">
              <a:solidFill>
                <a:schemeClr val="tx1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971640" y="4581128"/>
            <a:ext cx="87075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000" b="1" dirty="0" smtClean="0">
                <a:solidFill>
                  <a:srgbClr val="7030A0"/>
                </a:solidFill>
              </a:rPr>
              <a:t>검증할 주소</a:t>
            </a:r>
            <a:endParaRPr lang="ko-KR" altLang="en-US" sz="1000" b="1" dirty="0">
              <a:solidFill>
                <a:srgbClr val="7030A0"/>
              </a:solidFill>
            </a:endParaRPr>
          </a:p>
        </p:txBody>
      </p:sp>
      <p:sp>
        <p:nvSpPr>
          <p:cNvPr id="18" name="모서리가 둥근 직사각형 17"/>
          <p:cNvSpPr/>
          <p:nvPr/>
        </p:nvSpPr>
        <p:spPr>
          <a:xfrm>
            <a:off x="3820989" y="1381228"/>
            <a:ext cx="2983259" cy="4063996"/>
          </a:xfrm>
          <a:prstGeom prst="roundRect">
            <a:avLst>
              <a:gd name="adj" fmla="val 3918"/>
            </a:avLst>
          </a:prstGeom>
          <a:noFill/>
          <a:ln>
            <a:solidFill>
              <a:srgbClr val="7030A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000" dirty="0" smtClean="0">
              <a:solidFill>
                <a:schemeClr val="tx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228184" y="1166555"/>
            <a:ext cx="72008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000" b="1" dirty="0" smtClean="0">
                <a:solidFill>
                  <a:srgbClr val="7030A0"/>
                </a:solidFill>
              </a:rPr>
              <a:t>검증결과</a:t>
            </a:r>
            <a:endParaRPr lang="ko-KR" altLang="en-US" sz="1000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0647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730387"/>
            <a:ext cx="6984776" cy="50748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모서리가 둥근 직사각형 3"/>
          <p:cNvSpPr/>
          <p:nvPr/>
        </p:nvSpPr>
        <p:spPr>
          <a:xfrm>
            <a:off x="142844" y="-27384"/>
            <a:ext cx="3071834" cy="44134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/>
              <a:t>화면구성 </a:t>
            </a:r>
            <a:r>
              <a:rPr lang="en-US" altLang="ko-KR" dirty="0" smtClean="0"/>
              <a:t>(</a:t>
            </a:r>
            <a:r>
              <a:rPr lang="ko-KR" altLang="en-US" dirty="0" smtClean="0"/>
              <a:t>도로명</a:t>
            </a:r>
            <a:r>
              <a:rPr lang="en-US" altLang="ko-KR" dirty="0" smtClean="0"/>
              <a:t>)</a:t>
            </a:r>
            <a:endParaRPr lang="ko-KR" altLang="en-US" dirty="0" smtClean="0"/>
          </a:p>
        </p:txBody>
      </p:sp>
      <p:sp>
        <p:nvSpPr>
          <p:cNvPr id="5" name="직사각형 4"/>
          <p:cNvSpPr/>
          <p:nvPr/>
        </p:nvSpPr>
        <p:spPr>
          <a:xfrm>
            <a:off x="142844" y="714356"/>
            <a:ext cx="8858312" cy="600079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모서리가 둥근 직사각형 7"/>
          <p:cNvSpPr/>
          <p:nvPr/>
        </p:nvSpPr>
        <p:spPr>
          <a:xfrm>
            <a:off x="285720" y="5786454"/>
            <a:ext cx="8572560" cy="785818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1000" dirty="0" smtClean="0">
              <a:solidFill>
                <a:schemeClr val="tx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95536" y="5877272"/>
            <a:ext cx="83529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200" b="1" dirty="0" smtClean="0"/>
              <a:t>우편번호</a:t>
            </a:r>
            <a:r>
              <a:rPr lang="en-US" altLang="ko-KR" sz="1200" b="1" dirty="0" smtClean="0"/>
              <a:t>(read only) : </a:t>
            </a:r>
            <a:r>
              <a:rPr lang="ko-KR" altLang="en-US" sz="1200" dirty="0" smtClean="0"/>
              <a:t>우편번호</a:t>
            </a:r>
            <a:r>
              <a:rPr lang="ko-KR" altLang="en-US" sz="1200" b="1" dirty="0" smtClean="0"/>
              <a:t> </a:t>
            </a:r>
            <a:r>
              <a:rPr lang="en-US" altLang="ko-KR" sz="1200" b="1" dirty="0" smtClean="0"/>
              <a:t>		</a:t>
            </a:r>
            <a:r>
              <a:rPr lang="ko-KR" altLang="en-US" sz="1200" b="1" dirty="0" smtClean="0"/>
              <a:t>검색된 주소</a:t>
            </a:r>
            <a:r>
              <a:rPr lang="en-US" altLang="ko-KR" sz="1200" b="1" dirty="0" smtClean="0"/>
              <a:t>(read only)</a:t>
            </a:r>
            <a:r>
              <a:rPr lang="ko-KR" altLang="en-US" sz="1200" b="1" dirty="0" smtClean="0"/>
              <a:t> </a:t>
            </a:r>
            <a:r>
              <a:rPr lang="en-US" altLang="ko-KR" sz="1200" b="1" dirty="0" smtClean="0"/>
              <a:t>: </a:t>
            </a:r>
            <a:r>
              <a:rPr lang="ko-KR" altLang="en-US" sz="1200" dirty="0" smtClean="0"/>
              <a:t>시도 </a:t>
            </a:r>
            <a:r>
              <a:rPr lang="en-US" altLang="ko-KR" sz="1200" dirty="0" smtClean="0"/>
              <a:t>+ </a:t>
            </a:r>
            <a:r>
              <a:rPr lang="ko-KR" altLang="en-US" sz="1200" dirty="0" smtClean="0"/>
              <a:t>시군구 </a:t>
            </a:r>
            <a:r>
              <a:rPr lang="en-US" altLang="ko-KR" sz="1200" dirty="0" smtClean="0"/>
              <a:t>+ </a:t>
            </a:r>
            <a:r>
              <a:rPr lang="ko-KR" altLang="en-US" sz="1200" dirty="0" smtClean="0"/>
              <a:t>도로명                  </a:t>
            </a:r>
            <a:endParaRPr lang="en-US" altLang="ko-KR" sz="1200" dirty="0" smtClean="0"/>
          </a:p>
          <a:p>
            <a:r>
              <a:rPr lang="ko-KR" altLang="en-US" sz="1200" b="1" dirty="0" smtClean="0"/>
              <a:t>건물번호</a:t>
            </a:r>
            <a:r>
              <a:rPr lang="ko-KR" altLang="en-US" sz="1200" dirty="0" smtClean="0"/>
              <a:t> </a:t>
            </a:r>
            <a:r>
              <a:rPr lang="en-US" altLang="ko-KR" sz="1200" b="1" dirty="0" smtClean="0"/>
              <a:t>:</a:t>
            </a:r>
            <a:r>
              <a:rPr lang="en-US" altLang="ko-KR" sz="1200" dirty="0" smtClean="0"/>
              <a:t> </a:t>
            </a:r>
            <a:r>
              <a:rPr lang="ko-KR" altLang="en-US" sz="1200" dirty="0" smtClean="0"/>
              <a:t>주 건물번호 </a:t>
            </a:r>
            <a:r>
              <a:rPr lang="en-US" altLang="ko-KR" sz="1200" dirty="0" smtClean="0"/>
              <a:t>+ “-”+ </a:t>
            </a:r>
            <a:r>
              <a:rPr lang="ko-KR" altLang="en-US" sz="1200" dirty="0" smtClean="0"/>
              <a:t>부 건물번호              </a:t>
            </a:r>
            <a:r>
              <a:rPr lang="ko-KR" altLang="en-US" sz="1200" b="1" dirty="0" smtClean="0"/>
              <a:t>나머지 주소 </a:t>
            </a:r>
            <a:r>
              <a:rPr lang="en-US" altLang="ko-KR" sz="1200" b="1" dirty="0" smtClean="0"/>
              <a:t>:</a:t>
            </a:r>
            <a:r>
              <a:rPr lang="en-US" altLang="ko-KR" sz="1200" dirty="0" smtClean="0"/>
              <a:t> </a:t>
            </a:r>
            <a:r>
              <a:rPr lang="ko-KR" altLang="en-US" sz="1200" dirty="0" smtClean="0"/>
              <a:t>상세주소 </a:t>
            </a:r>
            <a:r>
              <a:rPr lang="en-US" altLang="ko-KR" sz="1200" dirty="0" smtClean="0"/>
              <a:t>+ </a:t>
            </a:r>
            <a:r>
              <a:rPr lang="ko-KR" altLang="en-US" sz="1200" dirty="0" smtClean="0"/>
              <a:t>사용자입력</a:t>
            </a:r>
            <a:r>
              <a:rPr lang="en-US" altLang="ko-KR" sz="1200" dirty="0" smtClean="0"/>
              <a:t>(</a:t>
            </a:r>
            <a:r>
              <a:rPr lang="ko-KR" altLang="en-US" sz="1200" dirty="0" smtClean="0"/>
              <a:t>번지</a:t>
            </a:r>
            <a:r>
              <a:rPr lang="en-US" altLang="ko-KR" sz="1200" dirty="0" smtClean="0"/>
              <a:t>,</a:t>
            </a:r>
            <a:r>
              <a:rPr lang="ko-KR" altLang="en-US" sz="1200" dirty="0" smtClean="0"/>
              <a:t>동</a:t>
            </a:r>
            <a:r>
              <a:rPr lang="en-US" altLang="ko-KR" sz="1200" dirty="0" smtClean="0"/>
              <a:t>,</a:t>
            </a:r>
            <a:r>
              <a:rPr lang="ko-KR" altLang="en-US" sz="1200" dirty="0" smtClean="0"/>
              <a:t>호</a:t>
            </a:r>
            <a:r>
              <a:rPr lang="en-US" altLang="ko-KR" sz="1200" dirty="0" smtClean="0"/>
              <a:t>)</a:t>
            </a:r>
            <a:endParaRPr lang="ko-KR" altLang="en-US" sz="1200" dirty="0"/>
          </a:p>
        </p:txBody>
      </p:sp>
      <p:sp>
        <p:nvSpPr>
          <p:cNvPr id="2" name="모서리가 둥근 직사각형 1"/>
          <p:cNvSpPr/>
          <p:nvPr/>
        </p:nvSpPr>
        <p:spPr>
          <a:xfrm>
            <a:off x="339712" y="1306354"/>
            <a:ext cx="3440200" cy="553834"/>
          </a:xfrm>
          <a:prstGeom prst="roundRect">
            <a:avLst/>
          </a:prstGeom>
          <a:noFill/>
          <a:ln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000" dirty="0" smtClean="0">
              <a:solidFill>
                <a:schemeClr val="tx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987824" y="1105694"/>
            <a:ext cx="83067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00" b="1" dirty="0" smtClean="0">
                <a:solidFill>
                  <a:srgbClr val="FF0000"/>
                </a:solidFill>
              </a:rPr>
              <a:t>Search bar</a:t>
            </a:r>
            <a:endParaRPr lang="ko-KR" altLang="en-US" sz="1000" b="1" dirty="0">
              <a:solidFill>
                <a:srgbClr val="FF0000"/>
              </a:solidFill>
            </a:endParaRPr>
          </a:p>
        </p:txBody>
      </p:sp>
      <p:sp>
        <p:nvSpPr>
          <p:cNvPr id="12" name="모서리가 둥근 직사각형 11"/>
          <p:cNvSpPr/>
          <p:nvPr/>
        </p:nvSpPr>
        <p:spPr>
          <a:xfrm>
            <a:off x="323528" y="2060848"/>
            <a:ext cx="3440200" cy="2160240"/>
          </a:xfrm>
          <a:prstGeom prst="roundRect">
            <a:avLst>
              <a:gd name="adj" fmla="val 6751"/>
            </a:avLst>
          </a:prstGeom>
          <a:noFill/>
          <a:ln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000" dirty="0" smtClean="0">
              <a:solidFill>
                <a:schemeClr val="tx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699792" y="1860188"/>
            <a:ext cx="124654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000" b="1" dirty="0" smtClean="0">
                <a:solidFill>
                  <a:srgbClr val="FF0000"/>
                </a:solidFill>
              </a:rPr>
              <a:t>사용할 주소 선택</a:t>
            </a:r>
            <a:endParaRPr lang="ko-KR" altLang="en-US" sz="1000" b="1" dirty="0">
              <a:solidFill>
                <a:srgbClr val="FF0000"/>
              </a:solidFill>
            </a:endParaRPr>
          </a:p>
        </p:txBody>
      </p:sp>
      <p:sp>
        <p:nvSpPr>
          <p:cNvPr id="16" name="모서리가 둥근 직사각형 15"/>
          <p:cNvSpPr/>
          <p:nvPr/>
        </p:nvSpPr>
        <p:spPr>
          <a:xfrm>
            <a:off x="323528" y="4493756"/>
            <a:ext cx="3440200" cy="663436"/>
          </a:xfrm>
          <a:prstGeom prst="roundRect">
            <a:avLst/>
          </a:prstGeom>
          <a:noFill/>
          <a:ln>
            <a:solidFill>
              <a:srgbClr val="7030A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000" dirty="0" smtClean="0">
              <a:solidFill>
                <a:schemeClr val="tx1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971640" y="4293096"/>
            <a:ext cx="87075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000" b="1" dirty="0" smtClean="0">
                <a:solidFill>
                  <a:srgbClr val="7030A0"/>
                </a:solidFill>
              </a:rPr>
              <a:t>검증할 주소</a:t>
            </a:r>
            <a:endParaRPr lang="ko-KR" altLang="en-US" sz="1000" b="1" dirty="0">
              <a:solidFill>
                <a:srgbClr val="7030A0"/>
              </a:solidFill>
            </a:endParaRPr>
          </a:p>
        </p:txBody>
      </p:sp>
      <p:sp>
        <p:nvSpPr>
          <p:cNvPr id="18" name="모서리가 둥근 직사각형 17"/>
          <p:cNvSpPr/>
          <p:nvPr/>
        </p:nvSpPr>
        <p:spPr>
          <a:xfrm>
            <a:off x="3965005" y="1267409"/>
            <a:ext cx="2983259" cy="3889783"/>
          </a:xfrm>
          <a:prstGeom prst="roundRect">
            <a:avLst>
              <a:gd name="adj" fmla="val 3918"/>
            </a:avLst>
          </a:prstGeom>
          <a:noFill/>
          <a:ln>
            <a:solidFill>
              <a:srgbClr val="7030A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000" dirty="0" smtClean="0">
              <a:solidFill>
                <a:schemeClr val="tx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372200" y="1052736"/>
            <a:ext cx="72008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000" b="1" dirty="0" smtClean="0">
                <a:solidFill>
                  <a:srgbClr val="7030A0"/>
                </a:solidFill>
              </a:rPr>
              <a:t>검증결과</a:t>
            </a:r>
            <a:endParaRPr lang="ko-KR" altLang="en-US" sz="1000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0867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모서리가 둥근 직사각형 3"/>
          <p:cNvSpPr/>
          <p:nvPr/>
        </p:nvSpPr>
        <p:spPr>
          <a:xfrm>
            <a:off x="142844" y="-27384"/>
            <a:ext cx="3071834" cy="44134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smtClean="0"/>
              <a:t>Case</a:t>
            </a:r>
            <a:r>
              <a:rPr lang="ko-KR" altLang="en-US" dirty="0" smtClean="0"/>
              <a:t>별 </a:t>
            </a:r>
            <a:r>
              <a:rPr lang="en-US" altLang="ko-KR" dirty="0" smtClean="0"/>
              <a:t>Data(</a:t>
            </a:r>
            <a:r>
              <a:rPr lang="ko-KR" altLang="en-US" dirty="0" smtClean="0"/>
              <a:t>선택할 주소</a:t>
            </a:r>
            <a:r>
              <a:rPr lang="en-US" altLang="ko-KR" dirty="0" smtClean="0"/>
              <a:t>)</a:t>
            </a:r>
            <a:endParaRPr lang="ko-KR" altLang="en-US" dirty="0" smtClean="0"/>
          </a:p>
        </p:txBody>
      </p:sp>
      <p:sp>
        <p:nvSpPr>
          <p:cNvPr id="5" name="직사각형 4"/>
          <p:cNvSpPr/>
          <p:nvPr/>
        </p:nvSpPr>
        <p:spPr>
          <a:xfrm>
            <a:off x="142844" y="714356"/>
            <a:ext cx="8858312" cy="600079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6" name="그림 5" descr="이미지 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282" y="785794"/>
            <a:ext cx="6665050" cy="4929222"/>
          </a:xfrm>
          <a:prstGeom prst="rect">
            <a:avLst/>
          </a:prstGeom>
        </p:spPr>
      </p:pic>
      <p:sp>
        <p:nvSpPr>
          <p:cNvPr id="8" name="모서리가 둥근 직사각형 7"/>
          <p:cNvSpPr/>
          <p:nvPr/>
        </p:nvSpPr>
        <p:spPr>
          <a:xfrm>
            <a:off x="285720" y="5786454"/>
            <a:ext cx="8572560" cy="785818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1000" dirty="0" smtClean="0">
              <a:solidFill>
                <a:schemeClr val="tx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00034" y="5857892"/>
            <a:ext cx="750077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1:1 Case :</a:t>
            </a:r>
          </a:p>
          <a:p>
            <a:r>
              <a:rPr lang="en-US" altLang="ko-KR" dirty="0" smtClean="0"/>
              <a:t>             Data </a:t>
            </a:r>
            <a:r>
              <a:rPr lang="ko-KR" altLang="en-US" dirty="0" smtClean="0"/>
              <a:t>부모</a:t>
            </a:r>
            <a:r>
              <a:rPr lang="en-US" altLang="ko-KR" dirty="0" smtClean="0"/>
              <a:t>, </a:t>
            </a:r>
            <a:r>
              <a:rPr lang="ko-KR" altLang="en-US" dirty="0" smtClean="0"/>
              <a:t>자식 두 개의 </a:t>
            </a:r>
            <a:r>
              <a:rPr lang="en-US" altLang="ko-KR" dirty="0" smtClean="0"/>
              <a:t>List </a:t>
            </a:r>
            <a:r>
              <a:rPr lang="ko-KR" altLang="en-US" dirty="0" smtClean="0"/>
              <a:t>중 </a:t>
            </a:r>
            <a:r>
              <a:rPr lang="ko-KR" altLang="en-US" smtClean="0"/>
              <a:t>자식 </a:t>
            </a:r>
            <a:r>
              <a:rPr lang="en-US" altLang="ko-KR" dirty="0" smtClean="0"/>
              <a:t>List</a:t>
            </a:r>
            <a:r>
              <a:rPr lang="ko-KR" altLang="en-US" smtClean="0"/>
              <a:t>의 </a:t>
            </a:r>
            <a:r>
              <a:rPr lang="ko-KR" altLang="en-US" dirty="0" smtClean="0"/>
              <a:t>내용을 셋팅해줌</a:t>
            </a:r>
            <a:r>
              <a:rPr lang="en-US" altLang="ko-KR" dirty="0" smtClean="0"/>
              <a:t>.</a:t>
            </a: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모서리가 둥근 직사각형 3"/>
          <p:cNvSpPr/>
          <p:nvPr/>
        </p:nvSpPr>
        <p:spPr>
          <a:xfrm>
            <a:off x="142844" y="-27384"/>
            <a:ext cx="3071834" cy="44134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smtClean="0"/>
              <a:t>Case</a:t>
            </a:r>
            <a:r>
              <a:rPr lang="ko-KR" altLang="en-US" dirty="0" smtClean="0"/>
              <a:t>별 </a:t>
            </a:r>
            <a:r>
              <a:rPr lang="en-US" altLang="ko-KR" dirty="0" smtClean="0"/>
              <a:t>Data(</a:t>
            </a:r>
            <a:r>
              <a:rPr lang="ko-KR" altLang="en-US" dirty="0" smtClean="0"/>
              <a:t>선택할 주소</a:t>
            </a:r>
            <a:r>
              <a:rPr lang="en-US" altLang="ko-KR" dirty="0" smtClean="0"/>
              <a:t>)</a:t>
            </a:r>
            <a:endParaRPr lang="ko-KR" altLang="en-US" dirty="0" smtClean="0"/>
          </a:p>
        </p:txBody>
      </p:sp>
      <p:sp>
        <p:nvSpPr>
          <p:cNvPr id="5" name="직사각형 4"/>
          <p:cNvSpPr/>
          <p:nvPr/>
        </p:nvSpPr>
        <p:spPr>
          <a:xfrm>
            <a:off x="142844" y="714356"/>
            <a:ext cx="8858312" cy="600079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모서리가 둥근 직사각형 7"/>
          <p:cNvSpPr/>
          <p:nvPr/>
        </p:nvSpPr>
        <p:spPr>
          <a:xfrm>
            <a:off x="285720" y="5786454"/>
            <a:ext cx="8572560" cy="785818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1000" dirty="0" smtClean="0">
              <a:solidFill>
                <a:schemeClr val="tx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00034" y="5857892"/>
            <a:ext cx="869981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/>
              <a:t>다중</a:t>
            </a:r>
            <a:r>
              <a:rPr lang="en-US" altLang="ko-KR" dirty="0" smtClean="0"/>
              <a:t> Case :</a:t>
            </a:r>
          </a:p>
          <a:p>
            <a:r>
              <a:rPr lang="en-US" altLang="ko-KR" dirty="0" smtClean="0"/>
              <a:t>             Data </a:t>
            </a:r>
            <a:r>
              <a:rPr lang="ko-KR" altLang="en-US" dirty="0" smtClean="0"/>
              <a:t>중 부모선택 시</a:t>
            </a:r>
            <a:r>
              <a:rPr lang="en-US" altLang="ko-KR" dirty="0" smtClean="0"/>
              <a:t> </a:t>
            </a:r>
            <a:r>
              <a:rPr lang="ko-KR" altLang="en-US" dirty="0" smtClean="0"/>
              <a:t>지번 탭이면 지번주소 만</a:t>
            </a:r>
            <a:r>
              <a:rPr lang="en-US" altLang="ko-KR" dirty="0" smtClean="0"/>
              <a:t>, </a:t>
            </a:r>
            <a:r>
              <a:rPr lang="ko-KR" altLang="en-US" dirty="0" smtClean="0"/>
              <a:t>자식선택 시 모두 셋팅</a:t>
            </a:r>
            <a:endParaRPr lang="ko-KR" altLang="en-US" dirty="0"/>
          </a:p>
        </p:txBody>
      </p:sp>
      <p:pic>
        <p:nvPicPr>
          <p:cNvPr id="7" name="그림 6" descr="이미지 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282" y="785794"/>
            <a:ext cx="6643734" cy="4918602"/>
          </a:xfrm>
          <a:prstGeom prst="rect">
            <a:avLst/>
          </a:prstGeom>
        </p:spPr>
      </p:pic>
      <p:sp>
        <p:nvSpPr>
          <p:cNvPr id="10" name="오른쪽 화살표 9"/>
          <p:cNvSpPr/>
          <p:nvPr/>
        </p:nvSpPr>
        <p:spPr>
          <a:xfrm rot="21442453">
            <a:off x="3647916" y="2349768"/>
            <a:ext cx="276533" cy="20756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000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모서리가 둥근 직사각형 3"/>
          <p:cNvSpPr/>
          <p:nvPr/>
        </p:nvSpPr>
        <p:spPr>
          <a:xfrm>
            <a:off x="142844" y="-27384"/>
            <a:ext cx="3071834" cy="44134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smtClean="0"/>
              <a:t>Case</a:t>
            </a:r>
            <a:r>
              <a:rPr lang="ko-KR" altLang="en-US" dirty="0" smtClean="0"/>
              <a:t>별 </a:t>
            </a:r>
            <a:r>
              <a:rPr lang="en-US" altLang="ko-KR" dirty="0" smtClean="0"/>
              <a:t>Data(</a:t>
            </a:r>
            <a:r>
              <a:rPr lang="ko-KR" altLang="en-US" dirty="0" smtClean="0"/>
              <a:t>선택할 주소</a:t>
            </a:r>
            <a:r>
              <a:rPr lang="en-US" altLang="ko-KR" dirty="0" smtClean="0"/>
              <a:t>)</a:t>
            </a:r>
            <a:endParaRPr lang="ko-KR" altLang="en-US" dirty="0" smtClean="0"/>
          </a:p>
        </p:txBody>
      </p:sp>
      <p:sp>
        <p:nvSpPr>
          <p:cNvPr id="5" name="직사각형 4"/>
          <p:cNvSpPr/>
          <p:nvPr/>
        </p:nvSpPr>
        <p:spPr>
          <a:xfrm>
            <a:off x="142844" y="714356"/>
            <a:ext cx="8858312" cy="600079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모서리가 둥근 직사각형 7"/>
          <p:cNvSpPr/>
          <p:nvPr/>
        </p:nvSpPr>
        <p:spPr>
          <a:xfrm>
            <a:off x="285720" y="5786454"/>
            <a:ext cx="8572560" cy="785818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1000" dirty="0" smtClean="0">
              <a:solidFill>
                <a:schemeClr val="tx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00034" y="5857892"/>
            <a:ext cx="869981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/>
              <a:t>다중</a:t>
            </a:r>
            <a:r>
              <a:rPr lang="en-US" altLang="ko-KR" dirty="0" smtClean="0"/>
              <a:t> Case :</a:t>
            </a:r>
          </a:p>
          <a:p>
            <a:r>
              <a:rPr lang="en-US" altLang="ko-KR" dirty="0" smtClean="0"/>
              <a:t>             Data </a:t>
            </a:r>
            <a:r>
              <a:rPr lang="ko-KR" altLang="en-US" dirty="0" smtClean="0"/>
              <a:t>중 부모선택 시</a:t>
            </a:r>
            <a:r>
              <a:rPr lang="en-US" altLang="ko-KR" dirty="0" smtClean="0"/>
              <a:t> </a:t>
            </a:r>
            <a:r>
              <a:rPr lang="ko-KR" altLang="en-US" dirty="0" smtClean="0"/>
              <a:t>지번 탭이면 지번주소 만</a:t>
            </a:r>
            <a:r>
              <a:rPr lang="en-US" altLang="ko-KR" dirty="0" smtClean="0"/>
              <a:t>, </a:t>
            </a:r>
            <a:r>
              <a:rPr lang="ko-KR" altLang="en-US" dirty="0" smtClean="0"/>
              <a:t>자식선택 시 모두 셋팅</a:t>
            </a:r>
            <a:endParaRPr lang="ko-KR" altLang="en-US" dirty="0"/>
          </a:p>
        </p:txBody>
      </p:sp>
      <p:pic>
        <p:nvPicPr>
          <p:cNvPr id="10" name="그림 9" descr="이미지 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282" y="785794"/>
            <a:ext cx="6715172" cy="4976422"/>
          </a:xfrm>
          <a:prstGeom prst="rect">
            <a:avLst/>
          </a:prstGeom>
        </p:spPr>
      </p:pic>
      <p:sp>
        <p:nvSpPr>
          <p:cNvPr id="11" name="오른쪽 화살표 10"/>
          <p:cNvSpPr/>
          <p:nvPr/>
        </p:nvSpPr>
        <p:spPr>
          <a:xfrm rot="21442453">
            <a:off x="3647916" y="2506530"/>
            <a:ext cx="276533" cy="20756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000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모서리가 둥근 직사각형 126"/>
          <p:cNvSpPr/>
          <p:nvPr/>
        </p:nvSpPr>
        <p:spPr>
          <a:xfrm>
            <a:off x="142844" y="-27384"/>
            <a:ext cx="3786214" cy="44134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/>
              <a:t>결과코드정의서 </a:t>
            </a:r>
            <a:r>
              <a:rPr lang="en-US" altLang="ko-KR" dirty="0" smtClean="0"/>
              <a:t>(RCD3 </a:t>
            </a:r>
            <a:r>
              <a:rPr lang="ko-KR" altLang="en-US" dirty="0" smtClean="0"/>
              <a:t>코드기준</a:t>
            </a:r>
            <a:r>
              <a:rPr lang="en-US" altLang="ko-KR" dirty="0" smtClean="0"/>
              <a:t>)</a:t>
            </a:r>
            <a:endParaRPr lang="ko-KR" altLang="en-US" dirty="0"/>
          </a:p>
        </p:txBody>
      </p:sp>
      <p:sp>
        <p:nvSpPr>
          <p:cNvPr id="10" name="직사각형 9"/>
          <p:cNvSpPr/>
          <p:nvPr/>
        </p:nvSpPr>
        <p:spPr>
          <a:xfrm>
            <a:off x="142844" y="714356"/>
            <a:ext cx="8858312" cy="600079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aphicFrame>
        <p:nvGraphicFramePr>
          <p:cNvPr id="11" name="표 10"/>
          <p:cNvGraphicFramePr>
            <a:graphicFrameLocks noGrp="1"/>
          </p:cNvGraphicFramePr>
          <p:nvPr/>
        </p:nvGraphicFramePr>
        <p:xfrm>
          <a:off x="268303" y="813666"/>
          <a:ext cx="8572558" cy="5805263"/>
        </p:xfrm>
        <a:graphic>
          <a:graphicData uri="http://schemas.openxmlformats.org/drawingml/2006/table">
            <a:tbl>
              <a:tblPr/>
              <a:tblGrid>
                <a:gridCol w="283391"/>
                <a:gridCol w="2931318"/>
                <a:gridCol w="1428760"/>
                <a:gridCol w="1769462"/>
                <a:gridCol w="693818"/>
                <a:gridCol w="488603"/>
                <a:gridCol w="488603"/>
                <a:gridCol w="488603"/>
              </a:tblGrid>
              <a:tr h="219810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1200" b="1" i="0" u="none" strike="noStrike" dirty="0">
                          <a:solidFill>
                            <a:srgbClr val="000000"/>
                          </a:solidFill>
                          <a:latin typeface="맑은 고딕"/>
                        </a:rPr>
                        <a:t>코드</a:t>
                      </a:r>
                    </a:p>
                  </a:txBody>
                  <a:tcPr marL="5213" marR="5213" marT="52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1200" b="1" i="0" u="none" strike="noStrike" dirty="0">
                          <a:solidFill>
                            <a:srgbClr val="000000"/>
                          </a:solidFill>
                          <a:latin typeface="맑은 고딕"/>
                        </a:rPr>
                        <a:t>최종안</a:t>
                      </a:r>
                    </a:p>
                  </a:txBody>
                  <a:tcPr marL="5213" marR="5213" marT="52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CASE(</a:t>
                      </a:r>
                      <a:r>
                        <a:rPr lang="ko-KR" altLang="en-US" sz="12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지번</a:t>
                      </a:r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)</a:t>
                      </a:r>
                    </a:p>
                  </a:txBody>
                  <a:tcPr marL="5213" marR="5213" marT="52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latin typeface="맑은 고딕"/>
                        </a:rPr>
                        <a:t>CASE(</a:t>
                      </a:r>
                      <a:r>
                        <a:rPr lang="ko-KR" altLang="en-US" sz="1200" b="1" i="0" u="none" strike="noStrike" dirty="0">
                          <a:solidFill>
                            <a:srgbClr val="000000"/>
                          </a:solidFill>
                          <a:latin typeface="맑은 고딕"/>
                        </a:rPr>
                        <a:t>도로명</a:t>
                      </a:r>
                      <a:r>
                        <a:rPr lang="en-US" altLang="ko-KR" sz="1200" b="1" i="0" u="none" strike="noStrike" dirty="0">
                          <a:solidFill>
                            <a:srgbClr val="000000"/>
                          </a:solidFill>
                          <a:latin typeface="맑은 고딕"/>
                        </a:rPr>
                        <a:t>)</a:t>
                      </a:r>
                    </a:p>
                  </a:txBody>
                  <a:tcPr marL="5213" marR="5213" marT="52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1" i="0" u="none" strike="noStrike" dirty="0">
                          <a:solidFill>
                            <a:srgbClr val="000000"/>
                          </a:solidFill>
                          <a:latin typeface="맑은 고딕"/>
                        </a:rPr>
                        <a:t>매칭성공여부</a:t>
                      </a:r>
                    </a:p>
                  </a:txBody>
                  <a:tcPr marL="5213" marR="5213" marT="52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입력주소</a:t>
                      </a:r>
                    </a:p>
                  </a:txBody>
                  <a:tcPr marL="5213" marR="5213" marT="52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지번입력</a:t>
                      </a:r>
                    </a:p>
                  </a:txBody>
                  <a:tcPr marL="5213" marR="5213" marT="52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새길입력</a:t>
                      </a:r>
                    </a:p>
                  </a:txBody>
                  <a:tcPr marL="5213" marR="5213" marT="52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981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1" i="0" u="none" strike="noStrike" dirty="0">
                          <a:solidFill>
                            <a:srgbClr val="000000"/>
                          </a:solidFill>
                          <a:latin typeface="맑은 고딕"/>
                        </a:rPr>
                        <a:t>매칭성공여부</a:t>
                      </a:r>
                    </a:p>
                  </a:txBody>
                  <a:tcPr marL="5213" marR="5213" marT="52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입력주소</a:t>
                      </a:r>
                    </a:p>
                  </a:txBody>
                  <a:tcPr marL="5213" marR="5213" marT="52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지번입력</a:t>
                      </a:r>
                    </a:p>
                  </a:txBody>
                  <a:tcPr marL="5213" marR="5213" marT="52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새길입력</a:t>
                      </a:r>
                    </a:p>
                  </a:txBody>
                  <a:tcPr marL="5213" marR="5213" marT="52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981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5213" marR="5213" marT="52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2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기본주소가 입력되지 않았습니다</a:t>
                      </a:r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. </a:t>
                      </a:r>
                    </a:p>
                  </a:txBody>
                  <a:tcPr marL="5213" marR="5213" marT="52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000" b="1" i="0" u="none" strike="noStrike" dirty="0" err="1">
                          <a:solidFill>
                            <a:srgbClr val="000000"/>
                          </a:solidFill>
                          <a:latin typeface="맑은 고딕"/>
                        </a:rPr>
                        <a:t>푸른마을아파트</a:t>
                      </a:r>
                      <a:r>
                        <a:rPr lang="ko-KR" altLang="en-US" sz="1000" b="1" i="0" u="none" strike="noStrike" dirty="0">
                          <a:solidFill>
                            <a:srgbClr val="000000"/>
                          </a:solidFill>
                          <a:latin typeface="맑은 고딕"/>
                        </a:rPr>
                        <a:t> </a:t>
                      </a:r>
                      <a:endParaRPr lang="en-US" altLang="ko-KR" sz="1000" b="1" i="0" u="none" strike="noStrike" dirty="0" smtClean="0">
                        <a:solidFill>
                          <a:srgbClr val="000000"/>
                        </a:solidFill>
                        <a:latin typeface="맑은 고딕"/>
                      </a:endParaRPr>
                    </a:p>
                    <a:p>
                      <a:pPr algn="l" fontAlgn="ctr"/>
                      <a:r>
                        <a:rPr lang="en-US" altLang="ko-KR" sz="1000" b="1" i="0" u="none" strike="noStrike" dirty="0" smtClean="0">
                          <a:solidFill>
                            <a:srgbClr val="000000"/>
                          </a:solidFill>
                          <a:latin typeface="맑은 고딕"/>
                        </a:rPr>
                        <a:t>101</a:t>
                      </a:r>
                      <a:r>
                        <a:rPr lang="ko-KR" altLang="en-US" sz="1000" b="1" i="0" u="none" strike="noStrike" dirty="0">
                          <a:solidFill>
                            <a:srgbClr val="000000"/>
                          </a:solidFill>
                          <a:latin typeface="맑은 고딕"/>
                        </a:rPr>
                        <a:t>동 </a:t>
                      </a:r>
                      <a:r>
                        <a:rPr lang="en-US" altLang="ko-KR" sz="1000" b="1" i="0" u="none" strike="noStrike" dirty="0">
                          <a:solidFill>
                            <a:srgbClr val="000000"/>
                          </a:solidFill>
                          <a:latin typeface="맑은 고딕"/>
                        </a:rPr>
                        <a:t>101</a:t>
                      </a:r>
                      <a:r>
                        <a:rPr lang="ko-KR" altLang="en-US" sz="1000" b="1" i="0" u="none" strike="noStrike" dirty="0">
                          <a:solidFill>
                            <a:srgbClr val="000000"/>
                          </a:solidFill>
                          <a:latin typeface="맑은 고딕"/>
                        </a:rPr>
                        <a:t>호</a:t>
                      </a:r>
                    </a:p>
                  </a:txBody>
                  <a:tcPr marL="5213" marR="5213" marT="52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1000" b="1" i="0" u="none" strike="noStrike" dirty="0">
                          <a:solidFill>
                            <a:srgbClr val="000000"/>
                          </a:solidFill>
                          <a:latin typeface="맑은 고딕"/>
                        </a:rPr>
                        <a:t>188, 1109</a:t>
                      </a:r>
                      <a:r>
                        <a:rPr lang="ko-KR" altLang="en-US" sz="1000" b="1" i="0" u="none" strike="noStrike" dirty="0">
                          <a:solidFill>
                            <a:srgbClr val="000000"/>
                          </a:solidFill>
                          <a:latin typeface="맑은 고딕"/>
                        </a:rPr>
                        <a:t>동 </a:t>
                      </a:r>
                      <a:r>
                        <a:rPr lang="en-US" altLang="ko-KR" sz="1000" b="1" i="0" u="none" strike="noStrike" dirty="0">
                          <a:solidFill>
                            <a:srgbClr val="000000"/>
                          </a:solidFill>
                          <a:latin typeface="맑은 고딕"/>
                        </a:rPr>
                        <a:t>602</a:t>
                      </a:r>
                      <a:r>
                        <a:rPr lang="ko-KR" altLang="en-US" sz="1000" b="1" i="0" u="none" strike="noStrike" dirty="0">
                          <a:solidFill>
                            <a:srgbClr val="000000"/>
                          </a:solidFill>
                          <a:latin typeface="맑은 고딕"/>
                        </a:rPr>
                        <a:t>호</a:t>
                      </a:r>
                    </a:p>
                  </a:txBody>
                  <a:tcPr marL="5213" marR="5213" marT="52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latin typeface="맑은 고딕"/>
                        </a:rPr>
                        <a:t>실패</a:t>
                      </a:r>
                    </a:p>
                  </a:txBody>
                  <a:tcPr marL="5213" marR="5213" marT="52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latin typeface="맑은 고딕"/>
                        </a:rPr>
                        <a:t>공통</a:t>
                      </a:r>
                    </a:p>
                  </a:txBody>
                  <a:tcPr marL="5213" marR="5213" marT="52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실패</a:t>
                      </a:r>
                    </a:p>
                  </a:txBody>
                  <a:tcPr marL="5213" marR="5213" marT="52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21981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2</a:t>
                      </a:r>
                    </a:p>
                  </a:txBody>
                  <a:tcPr marL="5213" marR="5213" marT="52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2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상세주소가 입력되지 않았습니다</a:t>
                      </a:r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.</a:t>
                      </a:r>
                    </a:p>
                  </a:txBody>
                  <a:tcPr marL="5213" marR="5213" marT="52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0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서울 양천구 신정</a:t>
                      </a:r>
                      <a:r>
                        <a:rPr lang="en-US" altLang="ko-KR" sz="10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3</a:t>
                      </a:r>
                      <a:r>
                        <a:rPr lang="ko-KR" altLang="en-US" sz="10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동</a:t>
                      </a:r>
                    </a:p>
                  </a:txBody>
                  <a:tcPr marL="5213" marR="5213" marT="52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000" b="1" i="0" u="none" strike="noStrike" dirty="0">
                          <a:solidFill>
                            <a:srgbClr val="000000"/>
                          </a:solidFill>
                          <a:latin typeface="맑은 고딕"/>
                        </a:rPr>
                        <a:t> 경기 고양시 일산서구 </a:t>
                      </a:r>
                      <a:r>
                        <a:rPr lang="ko-KR" altLang="en-US" sz="1000" b="1" i="0" u="none" strike="noStrike" dirty="0" err="1">
                          <a:solidFill>
                            <a:srgbClr val="000000"/>
                          </a:solidFill>
                          <a:latin typeface="맑은 고딕"/>
                        </a:rPr>
                        <a:t>강선로</a:t>
                      </a:r>
                      <a:endParaRPr lang="ko-KR" altLang="en-US" sz="1000" b="1" i="0" u="none" strike="noStrike" dirty="0">
                        <a:solidFill>
                          <a:srgbClr val="000000"/>
                        </a:solidFill>
                        <a:latin typeface="맑은 고딕"/>
                      </a:endParaRPr>
                    </a:p>
                  </a:txBody>
                  <a:tcPr marL="5213" marR="5213" marT="52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실패</a:t>
                      </a:r>
                    </a:p>
                  </a:txBody>
                  <a:tcPr marL="5213" marR="5213" marT="52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latin typeface="맑은 고딕"/>
                        </a:rPr>
                        <a:t>공통</a:t>
                      </a:r>
                    </a:p>
                  </a:txBody>
                  <a:tcPr marL="5213" marR="5213" marT="52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실패</a:t>
                      </a:r>
                    </a:p>
                  </a:txBody>
                  <a:tcPr marL="5213" marR="5213" marT="52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21981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3</a:t>
                      </a:r>
                    </a:p>
                  </a:txBody>
                  <a:tcPr marL="5213" marR="5213" marT="52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2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상세주소 입력 오류입니다</a:t>
                      </a:r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.</a:t>
                      </a:r>
                    </a:p>
                  </a:txBody>
                  <a:tcPr marL="5213" marR="5213" marT="52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200" b="0" i="0" u="none" strike="noStrike">
                          <a:solidFill>
                            <a:srgbClr val="800080"/>
                          </a:solidFill>
                          <a:latin typeface="맑은 고딕"/>
                        </a:rPr>
                        <a:t>　</a:t>
                      </a:r>
                    </a:p>
                  </a:txBody>
                  <a:tcPr marL="5213" marR="5213" marT="52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200" b="0" i="0" u="none" strike="noStrike">
                          <a:solidFill>
                            <a:srgbClr val="800080"/>
                          </a:solidFill>
                          <a:latin typeface="맑은 고딕"/>
                        </a:rPr>
                        <a:t>　</a:t>
                      </a:r>
                    </a:p>
                  </a:txBody>
                  <a:tcPr marL="5213" marR="5213" marT="52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실패</a:t>
                      </a:r>
                    </a:p>
                  </a:txBody>
                  <a:tcPr marL="5213" marR="5213" marT="52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latin typeface="맑은 고딕"/>
                        </a:rPr>
                        <a:t>공통</a:t>
                      </a:r>
                    </a:p>
                  </a:txBody>
                  <a:tcPr marL="5213" marR="5213" marT="52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실패</a:t>
                      </a:r>
                    </a:p>
                  </a:txBody>
                  <a:tcPr marL="5213" marR="5213" marT="52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21981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4</a:t>
                      </a:r>
                    </a:p>
                  </a:txBody>
                  <a:tcPr marL="5213" marR="5213" marT="52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2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번지</a:t>
                      </a:r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/</a:t>
                      </a:r>
                      <a:r>
                        <a:rPr lang="ko-KR" altLang="en-US" sz="12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호 입력오류입니다</a:t>
                      </a:r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.</a:t>
                      </a:r>
                    </a:p>
                  </a:txBody>
                  <a:tcPr marL="5213" marR="5213" marT="52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200" b="0" i="0" u="none" strike="noStrike">
                          <a:solidFill>
                            <a:srgbClr val="7030A0"/>
                          </a:solidFill>
                          <a:latin typeface="맑은 고딕"/>
                        </a:rPr>
                        <a:t>　</a:t>
                      </a:r>
                    </a:p>
                  </a:txBody>
                  <a:tcPr marL="5213" marR="5213" marT="52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200" b="0" i="0" u="none" strike="noStrike">
                          <a:solidFill>
                            <a:srgbClr val="7030A0"/>
                          </a:solidFill>
                          <a:latin typeface="맑은 고딕"/>
                        </a:rPr>
                        <a:t>　</a:t>
                      </a:r>
                    </a:p>
                  </a:txBody>
                  <a:tcPr marL="5213" marR="5213" marT="52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실패</a:t>
                      </a:r>
                    </a:p>
                  </a:txBody>
                  <a:tcPr marL="5213" marR="5213" marT="52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latin typeface="맑은 고딕"/>
                        </a:rPr>
                        <a:t>지번</a:t>
                      </a:r>
                    </a:p>
                  </a:txBody>
                  <a:tcPr marL="5213" marR="5213" marT="52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지번실패</a:t>
                      </a:r>
                    </a:p>
                  </a:txBody>
                  <a:tcPr marL="5213" marR="5213" marT="52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　</a:t>
                      </a:r>
                    </a:p>
                  </a:txBody>
                  <a:tcPr marL="5213" marR="5213" marT="52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981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5</a:t>
                      </a:r>
                    </a:p>
                  </a:txBody>
                  <a:tcPr marL="5213" marR="5213" marT="52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2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건물 동</a:t>
                      </a:r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/</a:t>
                      </a:r>
                      <a:r>
                        <a:rPr lang="ko-KR" altLang="en-US" sz="12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호가 입력되지 않았습니다</a:t>
                      </a:r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.</a:t>
                      </a:r>
                    </a:p>
                  </a:txBody>
                  <a:tcPr marL="5213" marR="5213" marT="52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200" b="0" i="0" u="none" strike="noStrike">
                          <a:solidFill>
                            <a:srgbClr val="7030A0"/>
                          </a:solidFill>
                          <a:latin typeface="맑은 고딕"/>
                        </a:rPr>
                        <a:t>　</a:t>
                      </a:r>
                    </a:p>
                  </a:txBody>
                  <a:tcPr marL="5213" marR="5213" marT="52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200" b="0" i="0" u="none" strike="noStrike">
                          <a:solidFill>
                            <a:srgbClr val="7030A0"/>
                          </a:solidFill>
                          <a:latin typeface="맑은 고딕"/>
                        </a:rPr>
                        <a:t>　</a:t>
                      </a:r>
                    </a:p>
                  </a:txBody>
                  <a:tcPr marL="5213" marR="5213" marT="52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실패</a:t>
                      </a:r>
                    </a:p>
                  </a:txBody>
                  <a:tcPr marL="5213" marR="5213" marT="52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latin typeface="맑은 고딕"/>
                        </a:rPr>
                        <a:t>공통</a:t>
                      </a:r>
                    </a:p>
                  </a:txBody>
                  <a:tcPr marL="5213" marR="5213" marT="52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latin typeface="맑은 고딕"/>
                        </a:rPr>
                        <a:t>지번실패</a:t>
                      </a:r>
                    </a:p>
                  </a:txBody>
                  <a:tcPr marL="5213" marR="5213" marT="52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latin typeface="맑은 고딕"/>
                        </a:rPr>
                        <a:t>새길실패</a:t>
                      </a:r>
                    </a:p>
                  </a:txBody>
                  <a:tcPr marL="5213" marR="5213" marT="52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</a:tr>
              <a:tr h="21981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6</a:t>
                      </a:r>
                    </a:p>
                  </a:txBody>
                  <a:tcPr marL="5213" marR="5213" marT="52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2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사서함</a:t>
                      </a:r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(</a:t>
                      </a:r>
                      <a:r>
                        <a:rPr lang="ko-KR" altLang="en-US" sz="12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블록</a:t>
                      </a:r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) </a:t>
                      </a:r>
                      <a:r>
                        <a:rPr lang="ko-KR" altLang="en-US" sz="12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주소는 새길주소가 없습니다</a:t>
                      </a:r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.</a:t>
                      </a:r>
                    </a:p>
                  </a:txBody>
                  <a:tcPr marL="5213" marR="5213" marT="52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200" b="0" i="0" u="none" strike="noStrike">
                          <a:solidFill>
                            <a:srgbClr val="7030A0"/>
                          </a:solidFill>
                          <a:latin typeface="맑은 고딕"/>
                        </a:rPr>
                        <a:t>　</a:t>
                      </a:r>
                    </a:p>
                  </a:txBody>
                  <a:tcPr marL="5213" marR="5213" marT="52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200" b="0" i="0" u="none" strike="noStrike">
                          <a:solidFill>
                            <a:srgbClr val="7030A0"/>
                          </a:solidFill>
                          <a:latin typeface="맑은 고딕"/>
                        </a:rPr>
                        <a:t>　</a:t>
                      </a:r>
                    </a:p>
                  </a:txBody>
                  <a:tcPr marL="5213" marR="5213" marT="52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실패</a:t>
                      </a:r>
                    </a:p>
                  </a:txBody>
                  <a:tcPr marL="5213" marR="5213" marT="52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지번</a:t>
                      </a:r>
                    </a:p>
                  </a:txBody>
                  <a:tcPr marL="5213" marR="5213" marT="52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latin typeface="맑은 고딕"/>
                        </a:rPr>
                        <a:t>지번성공</a:t>
                      </a:r>
                    </a:p>
                  </a:txBody>
                  <a:tcPr marL="5213" marR="5213" marT="52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　</a:t>
                      </a:r>
                    </a:p>
                  </a:txBody>
                  <a:tcPr marL="5213" marR="5213" marT="52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981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7</a:t>
                      </a:r>
                    </a:p>
                  </a:txBody>
                  <a:tcPr marL="5213" marR="5213" marT="52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2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번지</a:t>
                      </a:r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/</a:t>
                      </a:r>
                      <a:r>
                        <a:rPr lang="ko-KR" altLang="en-US" sz="12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호 입력되지 않았습니다</a:t>
                      </a:r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.</a:t>
                      </a:r>
                    </a:p>
                  </a:txBody>
                  <a:tcPr marL="5213" marR="5213" marT="52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200" b="0" i="0" u="none" strike="noStrike">
                          <a:solidFill>
                            <a:srgbClr val="7030A0"/>
                          </a:solidFill>
                          <a:latin typeface="맑은 고딕"/>
                        </a:rPr>
                        <a:t>　</a:t>
                      </a:r>
                    </a:p>
                  </a:txBody>
                  <a:tcPr marL="5213" marR="5213" marT="52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200" b="0" i="0" u="none" strike="noStrike">
                          <a:solidFill>
                            <a:srgbClr val="7030A0"/>
                          </a:solidFill>
                          <a:latin typeface="맑은 고딕"/>
                        </a:rPr>
                        <a:t>　</a:t>
                      </a:r>
                    </a:p>
                  </a:txBody>
                  <a:tcPr marL="5213" marR="5213" marT="52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실패</a:t>
                      </a:r>
                    </a:p>
                  </a:txBody>
                  <a:tcPr marL="5213" marR="5213" marT="52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지번</a:t>
                      </a:r>
                    </a:p>
                  </a:txBody>
                  <a:tcPr marL="5213" marR="5213" marT="52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latin typeface="맑은 고딕"/>
                        </a:rPr>
                        <a:t>지번실패</a:t>
                      </a:r>
                    </a:p>
                  </a:txBody>
                  <a:tcPr marL="5213" marR="5213" marT="52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　</a:t>
                      </a:r>
                    </a:p>
                  </a:txBody>
                  <a:tcPr marL="5213" marR="5213" marT="52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981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8</a:t>
                      </a:r>
                    </a:p>
                  </a:txBody>
                  <a:tcPr marL="5213" marR="5213" marT="52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2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새길이 없는 주소입니다</a:t>
                      </a:r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. </a:t>
                      </a:r>
                    </a:p>
                  </a:txBody>
                  <a:tcPr marL="5213" marR="5213" marT="52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200" b="0" i="0" u="none" strike="noStrike">
                          <a:solidFill>
                            <a:srgbClr val="7030A0"/>
                          </a:solidFill>
                          <a:latin typeface="맑은 고딕"/>
                        </a:rPr>
                        <a:t>　</a:t>
                      </a:r>
                    </a:p>
                  </a:txBody>
                  <a:tcPr marL="5213" marR="5213" marT="52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200" b="0" i="0" u="none" strike="noStrike">
                          <a:solidFill>
                            <a:srgbClr val="7030A0"/>
                          </a:solidFill>
                          <a:latin typeface="맑은 고딕"/>
                        </a:rPr>
                        <a:t>　</a:t>
                      </a:r>
                    </a:p>
                  </a:txBody>
                  <a:tcPr marL="5213" marR="5213" marT="52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실패</a:t>
                      </a:r>
                    </a:p>
                  </a:txBody>
                  <a:tcPr marL="5213" marR="5213" marT="52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지번</a:t>
                      </a:r>
                    </a:p>
                  </a:txBody>
                  <a:tcPr marL="5213" marR="5213" marT="52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latin typeface="맑은 고딕"/>
                        </a:rPr>
                        <a:t>지번성공</a:t>
                      </a:r>
                    </a:p>
                  </a:txBody>
                  <a:tcPr marL="5213" marR="5213" marT="52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　</a:t>
                      </a:r>
                    </a:p>
                  </a:txBody>
                  <a:tcPr marL="5213" marR="5213" marT="52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981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9</a:t>
                      </a:r>
                    </a:p>
                  </a:txBody>
                  <a:tcPr marL="5213" marR="5213" marT="52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2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건물번호를 입력하지 않았습니다</a:t>
                      </a:r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.</a:t>
                      </a:r>
                    </a:p>
                  </a:txBody>
                  <a:tcPr marL="5213" marR="5213" marT="52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200" b="0" i="0" u="none" strike="noStrike">
                          <a:solidFill>
                            <a:srgbClr val="7030A0"/>
                          </a:solidFill>
                          <a:latin typeface="맑은 고딕"/>
                        </a:rPr>
                        <a:t>　</a:t>
                      </a:r>
                    </a:p>
                  </a:txBody>
                  <a:tcPr marL="5213" marR="5213" marT="52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200" b="0" i="0" u="none" strike="noStrike">
                          <a:solidFill>
                            <a:srgbClr val="7030A0"/>
                          </a:solidFill>
                          <a:latin typeface="맑은 고딕"/>
                        </a:rPr>
                        <a:t>　</a:t>
                      </a:r>
                    </a:p>
                  </a:txBody>
                  <a:tcPr marL="5213" marR="5213" marT="52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실패</a:t>
                      </a:r>
                    </a:p>
                  </a:txBody>
                  <a:tcPr marL="5213" marR="5213" marT="52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새길</a:t>
                      </a:r>
                    </a:p>
                  </a:txBody>
                  <a:tcPr marL="5213" marR="5213" marT="52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　</a:t>
                      </a:r>
                    </a:p>
                  </a:txBody>
                  <a:tcPr marL="5213" marR="5213" marT="52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latin typeface="맑은 고딕"/>
                        </a:rPr>
                        <a:t>새길실패</a:t>
                      </a:r>
                    </a:p>
                  </a:txBody>
                  <a:tcPr marL="5213" marR="5213" marT="52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</a:tr>
              <a:tr h="21981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A</a:t>
                      </a:r>
                    </a:p>
                  </a:txBody>
                  <a:tcPr marL="5213" marR="5213" marT="52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2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존재하지 않는 건물번호입니다</a:t>
                      </a:r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.</a:t>
                      </a:r>
                    </a:p>
                  </a:txBody>
                  <a:tcPr marL="5213" marR="5213" marT="52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200" b="0" i="0" u="none" strike="noStrike">
                          <a:solidFill>
                            <a:srgbClr val="7030A0"/>
                          </a:solidFill>
                          <a:latin typeface="맑은 고딕"/>
                        </a:rPr>
                        <a:t>　</a:t>
                      </a:r>
                    </a:p>
                  </a:txBody>
                  <a:tcPr marL="5213" marR="5213" marT="52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200" b="0" i="0" u="none" strike="noStrike">
                          <a:solidFill>
                            <a:srgbClr val="7030A0"/>
                          </a:solidFill>
                          <a:latin typeface="맑은 고딕"/>
                        </a:rPr>
                        <a:t>　</a:t>
                      </a:r>
                    </a:p>
                  </a:txBody>
                  <a:tcPr marL="5213" marR="5213" marT="52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실패</a:t>
                      </a:r>
                    </a:p>
                  </a:txBody>
                  <a:tcPr marL="5213" marR="5213" marT="52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새길</a:t>
                      </a:r>
                    </a:p>
                  </a:txBody>
                  <a:tcPr marL="5213" marR="5213" marT="52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　</a:t>
                      </a:r>
                    </a:p>
                  </a:txBody>
                  <a:tcPr marL="5213" marR="5213" marT="52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latin typeface="맑은 고딕"/>
                        </a:rPr>
                        <a:t>새길실패</a:t>
                      </a:r>
                    </a:p>
                  </a:txBody>
                  <a:tcPr marL="5213" marR="5213" marT="52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</a:tr>
              <a:tr h="21981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B</a:t>
                      </a:r>
                    </a:p>
                  </a:txBody>
                  <a:tcPr marL="5213" marR="5213" marT="52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2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존재하지 않는 도로명입니다</a:t>
                      </a:r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.</a:t>
                      </a:r>
                    </a:p>
                  </a:txBody>
                  <a:tcPr marL="5213" marR="5213" marT="52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200" b="0" i="0" u="none" strike="noStrike">
                          <a:solidFill>
                            <a:srgbClr val="7030A0"/>
                          </a:solidFill>
                          <a:latin typeface="맑은 고딕"/>
                        </a:rPr>
                        <a:t>　</a:t>
                      </a:r>
                    </a:p>
                  </a:txBody>
                  <a:tcPr marL="5213" marR="5213" marT="52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200" b="0" i="0" u="none" strike="noStrike">
                          <a:solidFill>
                            <a:srgbClr val="7030A0"/>
                          </a:solidFill>
                          <a:latin typeface="맑은 고딕"/>
                        </a:rPr>
                        <a:t>　</a:t>
                      </a:r>
                    </a:p>
                  </a:txBody>
                  <a:tcPr marL="5213" marR="5213" marT="52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실패</a:t>
                      </a:r>
                    </a:p>
                  </a:txBody>
                  <a:tcPr marL="5213" marR="5213" marT="52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새길</a:t>
                      </a:r>
                    </a:p>
                  </a:txBody>
                  <a:tcPr marL="5213" marR="5213" marT="52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　</a:t>
                      </a:r>
                    </a:p>
                  </a:txBody>
                  <a:tcPr marL="5213" marR="5213" marT="52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latin typeface="맑은 고딕"/>
                        </a:rPr>
                        <a:t>새길실패</a:t>
                      </a:r>
                    </a:p>
                  </a:txBody>
                  <a:tcPr marL="5213" marR="5213" marT="52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</a:tr>
              <a:tr h="21981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C</a:t>
                      </a:r>
                    </a:p>
                  </a:txBody>
                  <a:tcPr marL="5213" marR="5213" marT="52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2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법정동이 여러 개 검색되었습니다</a:t>
                      </a:r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. </a:t>
                      </a:r>
                    </a:p>
                  </a:txBody>
                  <a:tcPr marL="5213" marR="5213" marT="52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200" b="0" i="0" u="none" strike="noStrike">
                          <a:solidFill>
                            <a:srgbClr val="7030A0"/>
                          </a:solidFill>
                          <a:latin typeface="맑은 고딕"/>
                        </a:rPr>
                        <a:t>　</a:t>
                      </a:r>
                    </a:p>
                  </a:txBody>
                  <a:tcPr marL="5213" marR="5213" marT="52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200" b="0" i="0" u="none" strike="noStrike">
                          <a:solidFill>
                            <a:srgbClr val="7030A0"/>
                          </a:solidFill>
                          <a:latin typeface="맑은 고딕"/>
                        </a:rPr>
                        <a:t>　</a:t>
                      </a:r>
                    </a:p>
                  </a:txBody>
                  <a:tcPr marL="5213" marR="5213" marT="52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멀티</a:t>
                      </a:r>
                    </a:p>
                  </a:txBody>
                  <a:tcPr marL="5213" marR="5213" marT="52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지번</a:t>
                      </a:r>
                    </a:p>
                  </a:txBody>
                  <a:tcPr marL="5213" marR="5213" marT="52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지번실패</a:t>
                      </a:r>
                    </a:p>
                  </a:txBody>
                  <a:tcPr marL="5213" marR="5213" marT="52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latin typeface="맑은 고딕"/>
                        </a:rPr>
                        <a:t>　</a:t>
                      </a:r>
                    </a:p>
                  </a:txBody>
                  <a:tcPr marL="5213" marR="5213" marT="52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981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D</a:t>
                      </a:r>
                    </a:p>
                  </a:txBody>
                  <a:tcPr marL="5213" marR="5213" marT="52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2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건물이 여러 개 검색되었습니다</a:t>
                      </a:r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. </a:t>
                      </a:r>
                    </a:p>
                  </a:txBody>
                  <a:tcPr marL="5213" marR="5213" marT="52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200" b="0" i="0" u="none" strike="noStrike">
                          <a:solidFill>
                            <a:srgbClr val="7030A0"/>
                          </a:solidFill>
                          <a:latin typeface="맑은 고딕"/>
                        </a:rPr>
                        <a:t>　</a:t>
                      </a:r>
                    </a:p>
                  </a:txBody>
                  <a:tcPr marL="5213" marR="5213" marT="52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200" b="0" i="0" u="none" strike="noStrike">
                          <a:solidFill>
                            <a:srgbClr val="7030A0"/>
                          </a:solidFill>
                          <a:latin typeface="맑은 고딕"/>
                        </a:rPr>
                        <a:t>　</a:t>
                      </a:r>
                    </a:p>
                  </a:txBody>
                  <a:tcPr marL="5213" marR="5213" marT="52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멀티</a:t>
                      </a:r>
                    </a:p>
                  </a:txBody>
                  <a:tcPr marL="5213" marR="5213" marT="52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지번</a:t>
                      </a:r>
                    </a:p>
                  </a:txBody>
                  <a:tcPr marL="5213" marR="5213" marT="52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지번실패</a:t>
                      </a:r>
                    </a:p>
                  </a:txBody>
                  <a:tcPr marL="5213" marR="5213" marT="52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latin typeface="맑은 고딕"/>
                        </a:rPr>
                        <a:t>　</a:t>
                      </a:r>
                    </a:p>
                  </a:txBody>
                  <a:tcPr marL="5213" marR="5213" marT="52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981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E</a:t>
                      </a:r>
                    </a:p>
                  </a:txBody>
                  <a:tcPr marL="5213" marR="5213" marT="52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2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새길이 여러 개 검색되었습니다</a:t>
                      </a:r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. </a:t>
                      </a:r>
                    </a:p>
                  </a:txBody>
                  <a:tcPr marL="5213" marR="5213" marT="52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200" b="0" i="0" u="none" strike="noStrike">
                          <a:solidFill>
                            <a:srgbClr val="7030A0"/>
                          </a:solidFill>
                          <a:latin typeface="맑은 고딕"/>
                        </a:rPr>
                        <a:t>　</a:t>
                      </a:r>
                    </a:p>
                  </a:txBody>
                  <a:tcPr marL="5213" marR="5213" marT="52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200" b="0" i="0" u="none" strike="noStrike">
                          <a:solidFill>
                            <a:srgbClr val="7030A0"/>
                          </a:solidFill>
                          <a:latin typeface="맑은 고딕"/>
                        </a:rPr>
                        <a:t>　</a:t>
                      </a:r>
                    </a:p>
                  </a:txBody>
                  <a:tcPr marL="5213" marR="5213" marT="52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멀티</a:t>
                      </a:r>
                    </a:p>
                  </a:txBody>
                  <a:tcPr marL="5213" marR="5213" marT="52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지번</a:t>
                      </a:r>
                    </a:p>
                  </a:txBody>
                  <a:tcPr marL="5213" marR="5213" marT="52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latin typeface="맑은 고딕"/>
                        </a:rPr>
                        <a:t>지번성공</a:t>
                      </a:r>
                    </a:p>
                  </a:txBody>
                  <a:tcPr marL="5213" marR="5213" marT="52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latin typeface="맑은 고딕"/>
                        </a:rPr>
                        <a:t>　</a:t>
                      </a:r>
                    </a:p>
                  </a:txBody>
                  <a:tcPr marL="5213" marR="5213" marT="52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981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F</a:t>
                      </a:r>
                    </a:p>
                  </a:txBody>
                  <a:tcPr marL="5213" marR="5213" marT="52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2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입력한 번지와 표준 번지가 다름니다</a:t>
                      </a:r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.</a:t>
                      </a:r>
                    </a:p>
                  </a:txBody>
                  <a:tcPr marL="5213" marR="5213" marT="52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200" b="0" i="0" u="none" strike="noStrike">
                          <a:solidFill>
                            <a:srgbClr val="7030A0"/>
                          </a:solidFill>
                          <a:latin typeface="맑은 고딕"/>
                        </a:rPr>
                        <a:t>　</a:t>
                      </a:r>
                    </a:p>
                  </a:txBody>
                  <a:tcPr marL="5213" marR="5213" marT="52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200" b="0" i="0" u="none" strike="noStrike">
                          <a:solidFill>
                            <a:srgbClr val="7030A0"/>
                          </a:solidFill>
                          <a:latin typeface="맑은 고딕"/>
                        </a:rPr>
                        <a:t>　</a:t>
                      </a:r>
                    </a:p>
                  </a:txBody>
                  <a:tcPr marL="5213" marR="5213" marT="52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멀티</a:t>
                      </a:r>
                    </a:p>
                  </a:txBody>
                  <a:tcPr marL="5213" marR="5213" marT="52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지번</a:t>
                      </a:r>
                    </a:p>
                  </a:txBody>
                  <a:tcPr marL="5213" marR="5213" marT="52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latin typeface="맑은 고딕"/>
                        </a:rPr>
                        <a:t>지번실패</a:t>
                      </a:r>
                    </a:p>
                  </a:txBody>
                  <a:tcPr marL="5213" marR="5213" marT="52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　</a:t>
                      </a:r>
                    </a:p>
                  </a:txBody>
                  <a:tcPr marL="5213" marR="5213" marT="52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981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G</a:t>
                      </a:r>
                    </a:p>
                  </a:txBody>
                  <a:tcPr marL="5213" marR="5213" marT="52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2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지번주소가 여러 개 검색되었습니다</a:t>
                      </a:r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.</a:t>
                      </a:r>
                    </a:p>
                  </a:txBody>
                  <a:tcPr marL="5213" marR="5213" marT="52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200" b="0" i="0" u="none" strike="noStrike">
                          <a:solidFill>
                            <a:srgbClr val="7030A0"/>
                          </a:solidFill>
                          <a:latin typeface="맑은 고딕"/>
                        </a:rPr>
                        <a:t>　</a:t>
                      </a:r>
                    </a:p>
                  </a:txBody>
                  <a:tcPr marL="5213" marR="5213" marT="52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200" b="0" i="0" u="none" strike="noStrike">
                          <a:solidFill>
                            <a:srgbClr val="7030A0"/>
                          </a:solidFill>
                          <a:latin typeface="맑은 고딕"/>
                        </a:rPr>
                        <a:t>　</a:t>
                      </a:r>
                    </a:p>
                  </a:txBody>
                  <a:tcPr marL="5213" marR="5213" marT="52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멀티</a:t>
                      </a:r>
                    </a:p>
                  </a:txBody>
                  <a:tcPr marL="5213" marR="5213" marT="52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새길</a:t>
                      </a:r>
                    </a:p>
                  </a:txBody>
                  <a:tcPr marL="5213" marR="5213" marT="52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latin typeface="맑은 고딕"/>
                        </a:rPr>
                        <a:t>　</a:t>
                      </a:r>
                    </a:p>
                  </a:txBody>
                  <a:tcPr marL="5213" marR="5213" marT="52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새길성공</a:t>
                      </a:r>
                    </a:p>
                  </a:txBody>
                  <a:tcPr marL="5213" marR="5213" marT="52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  <a:tr h="21981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H</a:t>
                      </a:r>
                    </a:p>
                  </a:txBody>
                  <a:tcPr marL="5213" marR="5213" marT="52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2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입력새길에 </a:t>
                      </a:r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1:1 </a:t>
                      </a:r>
                      <a:r>
                        <a:rPr lang="ko-KR" altLang="en-US" sz="12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지번매칭성공하였습니다</a:t>
                      </a:r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.</a:t>
                      </a:r>
                    </a:p>
                  </a:txBody>
                  <a:tcPr marL="5213" marR="5213" marT="52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200" b="0" i="0" u="none" strike="noStrike">
                          <a:solidFill>
                            <a:srgbClr val="7030A0"/>
                          </a:solidFill>
                          <a:latin typeface="맑은 고딕"/>
                        </a:rPr>
                        <a:t>　</a:t>
                      </a:r>
                    </a:p>
                  </a:txBody>
                  <a:tcPr marL="5213" marR="5213" marT="52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200" b="0" i="0" u="none" strike="noStrike">
                          <a:solidFill>
                            <a:srgbClr val="7030A0"/>
                          </a:solidFill>
                          <a:latin typeface="맑은 고딕"/>
                        </a:rPr>
                        <a:t>　</a:t>
                      </a:r>
                    </a:p>
                  </a:txBody>
                  <a:tcPr marL="5213" marR="5213" marT="52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성공</a:t>
                      </a:r>
                    </a:p>
                  </a:txBody>
                  <a:tcPr marL="5213" marR="5213" marT="52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새길</a:t>
                      </a:r>
                    </a:p>
                  </a:txBody>
                  <a:tcPr marL="5213" marR="5213" marT="52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latin typeface="맑은 고딕"/>
                        </a:rPr>
                        <a:t>　</a:t>
                      </a:r>
                    </a:p>
                  </a:txBody>
                  <a:tcPr marL="5213" marR="5213" marT="52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새길성공</a:t>
                      </a:r>
                    </a:p>
                  </a:txBody>
                  <a:tcPr marL="5213" marR="5213" marT="52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  <a:tr h="21981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I</a:t>
                      </a:r>
                    </a:p>
                  </a:txBody>
                  <a:tcPr marL="5213" marR="5213" marT="52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2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입력지번에 </a:t>
                      </a:r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1:1 </a:t>
                      </a:r>
                      <a:r>
                        <a:rPr lang="ko-KR" altLang="en-US" sz="12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새길매칭성공하였습니다</a:t>
                      </a:r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.</a:t>
                      </a:r>
                    </a:p>
                  </a:txBody>
                  <a:tcPr marL="5213" marR="5213" marT="52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200" b="0" i="0" u="none" strike="noStrike">
                          <a:solidFill>
                            <a:srgbClr val="7030A0"/>
                          </a:solidFill>
                          <a:latin typeface="맑은 고딕"/>
                        </a:rPr>
                        <a:t>　</a:t>
                      </a:r>
                    </a:p>
                  </a:txBody>
                  <a:tcPr marL="5213" marR="5213" marT="52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200" b="0" i="0" u="none" strike="noStrike">
                          <a:solidFill>
                            <a:srgbClr val="7030A0"/>
                          </a:solidFill>
                          <a:latin typeface="맑은 고딕"/>
                        </a:rPr>
                        <a:t>　</a:t>
                      </a:r>
                    </a:p>
                  </a:txBody>
                  <a:tcPr marL="5213" marR="5213" marT="52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성공</a:t>
                      </a:r>
                    </a:p>
                  </a:txBody>
                  <a:tcPr marL="5213" marR="5213" marT="52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지번</a:t>
                      </a:r>
                    </a:p>
                  </a:txBody>
                  <a:tcPr marL="5213" marR="5213" marT="52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latin typeface="맑은 고딕"/>
                        </a:rPr>
                        <a:t>지번성공</a:t>
                      </a:r>
                    </a:p>
                  </a:txBody>
                  <a:tcPr marL="5213" marR="5213" marT="52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　</a:t>
                      </a:r>
                    </a:p>
                  </a:txBody>
                  <a:tcPr marL="5213" marR="5213" marT="52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981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J</a:t>
                      </a:r>
                    </a:p>
                  </a:txBody>
                  <a:tcPr marL="5213" marR="5213" marT="52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2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리명칭 입력오류입니다</a:t>
                      </a:r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.</a:t>
                      </a:r>
                    </a:p>
                  </a:txBody>
                  <a:tcPr marL="5213" marR="5213" marT="52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200" b="0" i="0" u="none" strike="noStrike">
                          <a:solidFill>
                            <a:srgbClr val="7030A0"/>
                          </a:solidFill>
                          <a:latin typeface="맑은 고딕"/>
                        </a:rPr>
                        <a:t>　</a:t>
                      </a:r>
                    </a:p>
                  </a:txBody>
                  <a:tcPr marL="5213" marR="5213" marT="52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200" b="0" i="0" u="none" strike="noStrike">
                          <a:solidFill>
                            <a:srgbClr val="7030A0"/>
                          </a:solidFill>
                          <a:latin typeface="맑은 고딕"/>
                        </a:rPr>
                        <a:t>　</a:t>
                      </a:r>
                    </a:p>
                  </a:txBody>
                  <a:tcPr marL="5213" marR="5213" marT="52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실패</a:t>
                      </a:r>
                    </a:p>
                  </a:txBody>
                  <a:tcPr marL="5213" marR="5213" marT="52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지번</a:t>
                      </a:r>
                    </a:p>
                  </a:txBody>
                  <a:tcPr marL="5213" marR="5213" marT="52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latin typeface="맑은 고딕"/>
                        </a:rPr>
                        <a:t>지번실패</a:t>
                      </a:r>
                    </a:p>
                  </a:txBody>
                  <a:tcPr marL="5213" marR="5213" marT="52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　</a:t>
                      </a:r>
                    </a:p>
                  </a:txBody>
                  <a:tcPr marL="5213" marR="5213" marT="52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981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K</a:t>
                      </a:r>
                    </a:p>
                  </a:txBody>
                  <a:tcPr marL="5213" marR="5213" marT="52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2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리명칭이 입력되지 않았습니다</a:t>
                      </a:r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.</a:t>
                      </a:r>
                    </a:p>
                  </a:txBody>
                  <a:tcPr marL="5213" marR="5213" marT="52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200" b="0" i="0" u="none" strike="noStrike">
                          <a:solidFill>
                            <a:srgbClr val="7030A0"/>
                          </a:solidFill>
                          <a:latin typeface="맑은 고딕"/>
                        </a:rPr>
                        <a:t>　</a:t>
                      </a:r>
                    </a:p>
                  </a:txBody>
                  <a:tcPr marL="5213" marR="5213" marT="52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200" b="0" i="0" u="none" strike="noStrike">
                          <a:solidFill>
                            <a:srgbClr val="7030A0"/>
                          </a:solidFill>
                          <a:latin typeface="맑은 고딕"/>
                        </a:rPr>
                        <a:t>　</a:t>
                      </a:r>
                    </a:p>
                  </a:txBody>
                  <a:tcPr marL="5213" marR="5213" marT="52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실패</a:t>
                      </a:r>
                    </a:p>
                  </a:txBody>
                  <a:tcPr marL="5213" marR="5213" marT="52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지번</a:t>
                      </a:r>
                    </a:p>
                  </a:txBody>
                  <a:tcPr marL="5213" marR="5213" marT="52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지번실패</a:t>
                      </a:r>
                    </a:p>
                  </a:txBody>
                  <a:tcPr marL="5213" marR="5213" marT="52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　</a:t>
                      </a:r>
                    </a:p>
                  </a:txBody>
                  <a:tcPr marL="5213" marR="5213" marT="52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981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L</a:t>
                      </a:r>
                    </a:p>
                  </a:txBody>
                  <a:tcPr marL="5213" marR="5213" marT="52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2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건물 동</a:t>
                      </a:r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/</a:t>
                      </a:r>
                      <a:r>
                        <a:rPr lang="ko-KR" altLang="en-US" sz="12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호가 입력오류입니다</a:t>
                      </a:r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.</a:t>
                      </a:r>
                    </a:p>
                  </a:txBody>
                  <a:tcPr marL="5213" marR="5213" marT="52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200" b="0" i="0" u="none" strike="noStrike">
                          <a:solidFill>
                            <a:srgbClr val="7030A0"/>
                          </a:solidFill>
                          <a:latin typeface="맑은 고딕"/>
                        </a:rPr>
                        <a:t>　</a:t>
                      </a:r>
                    </a:p>
                  </a:txBody>
                  <a:tcPr marL="5213" marR="5213" marT="52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200" b="0" i="0" u="none" strike="noStrike">
                          <a:solidFill>
                            <a:srgbClr val="7030A0"/>
                          </a:solidFill>
                          <a:latin typeface="맑은 고딕"/>
                        </a:rPr>
                        <a:t>　</a:t>
                      </a:r>
                    </a:p>
                  </a:txBody>
                  <a:tcPr marL="5213" marR="5213" marT="52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실패</a:t>
                      </a:r>
                    </a:p>
                  </a:txBody>
                  <a:tcPr marL="5213" marR="5213" marT="52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공통</a:t>
                      </a:r>
                    </a:p>
                  </a:txBody>
                  <a:tcPr marL="5213" marR="5213" marT="52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지번실패</a:t>
                      </a:r>
                    </a:p>
                  </a:txBody>
                  <a:tcPr marL="5213" marR="5213" marT="52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latin typeface="맑은 고딕"/>
                        </a:rPr>
                        <a:t>새길실패</a:t>
                      </a:r>
                    </a:p>
                  </a:txBody>
                  <a:tcPr marL="5213" marR="5213" marT="52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</a:tr>
              <a:tr h="21981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M</a:t>
                      </a:r>
                    </a:p>
                  </a:txBody>
                  <a:tcPr marL="5213" marR="5213" marT="52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2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건물명</a:t>
                      </a:r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(</a:t>
                      </a:r>
                      <a:r>
                        <a:rPr lang="ko-KR" altLang="en-US" sz="12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번호</a:t>
                      </a:r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)</a:t>
                      </a:r>
                      <a:r>
                        <a:rPr lang="ko-KR" altLang="en-US" sz="12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이 입력되지 않았습니다</a:t>
                      </a:r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.</a:t>
                      </a:r>
                    </a:p>
                  </a:txBody>
                  <a:tcPr marL="5213" marR="5213" marT="52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200" b="0" i="0" u="none" strike="noStrike">
                          <a:solidFill>
                            <a:srgbClr val="7030A0"/>
                          </a:solidFill>
                          <a:latin typeface="맑은 고딕"/>
                        </a:rPr>
                        <a:t>　</a:t>
                      </a:r>
                    </a:p>
                  </a:txBody>
                  <a:tcPr marL="5213" marR="5213" marT="52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200" b="0" i="0" u="none" strike="noStrike">
                          <a:solidFill>
                            <a:srgbClr val="7030A0"/>
                          </a:solidFill>
                          <a:latin typeface="맑은 고딕"/>
                        </a:rPr>
                        <a:t>　</a:t>
                      </a:r>
                    </a:p>
                  </a:txBody>
                  <a:tcPr marL="5213" marR="5213" marT="52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실패</a:t>
                      </a:r>
                    </a:p>
                  </a:txBody>
                  <a:tcPr marL="5213" marR="5213" marT="52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공통</a:t>
                      </a:r>
                    </a:p>
                  </a:txBody>
                  <a:tcPr marL="5213" marR="5213" marT="52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지번실패</a:t>
                      </a:r>
                    </a:p>
                  </a:txBody>
                  <a:tcPr marL="5213" marR="5213" marT="52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latin typeface="맑은 고딕"/>
                        </a:rPr>
                        <a:t>새길실패</a:t>
                      </a:r>
                    </a:p>
                  </a:txBody>
                  <a:tcPr marL="5213" marR="5213" marT="52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</a:tr>
              <a:tr h="21981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N</a:t>
                      </a:r>
                    </a:p>
                  </a:txBody>
                  <a:tcPr marL="5213" marR="5213" marT="52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2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블록</a:t>
                      </a:r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/</a:t>
                      </a:r>
                      <a:r>
                        <a:rPr lang="ko-KR" altLang="en-US" sz="12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롯트만 입력되었습니다</a:t>
                      </a:r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.</a:t>
                      </a:r>
                    </a:p>
                  </a:txBody>
                  <a:tcPr marL="5213" marR="5213" marT="52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200" b="0" i="0" u="none" strike="noStrike">
                          <a:solidFill>
                            <a:srgbClr val="7030A0"/>
                          </a:solidFill>
                          <a:latin typeface="맑은 고딕"/>
                        </a:rPr>
                        <a:t>　</a:t>
                      </a:r>
                    </a:p>
                  </a:txBody>
                  <a:tcPr marL="5213" marR="5213" marT="52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200" b="0" i="0" u="none" strike="noStrike">
                          <a:solidFill>
                            <a:srgbClr val="7030A0"/>
                          </a:solidFill>
                          <a:latin typeface="맑은 고딕"/>
                        </a:rPr>
                        <a:t>　</a:t>
                      </a:r>
                    </a:p>
                  </a:txBody>
                  <a:tcPr marL="5213" marR="5213" marT="52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실패</a:t>
                      </a:r>
                    </a:p>
                  </a:txBody>
                  <a:tcPr marL="5213" marR="5213" marT="52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지번</a:t>
                      </a:r>
                    </a:p>
                  </a:txBody>
                  <a:tcPr marL="5213" marR="5213" marT="52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지번실패</a:t>
                      </a:r>
                    </a:p>
                  </a:txBody>
                  <a:tcPr marL="5213" marR="5213" marT="52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　</a:t>
                      </a:r>
                    </a:p>
                  </a:txBody>
                  <a:tcPr marL="5213" marR="5213" marT="52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981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O</a:t>
                      </a:r>
                    </a:p>
                  </a:txBody>
                  <a:tcPr marL="5213" marR="5213" marT="52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2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번지</a:t>
                      </a:r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/</a:t>
                      </a:r>
                      <a:r>
                        <a:rPr lang="ko-KR" altLang="en-US" sz="12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호가 이중입력되었습니다</a:t>
                      </a:r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.</a:t>
                      </a:r>
                    </a:p>
                  </a:txBody>
                  <a:tcPr marL="5213" marR="5213" marT="52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200" b="0" i="0" u="none" strike="noStrike">
                          <a:solidFill>
                            <a:srgbClr val="7030A0"/>
                          </a:solidFill>
                          <a:latin typeface="맑은 고딕"/>
                        </a:rPr>
                        <a:t>　</a:t>
                      </a:r>
                    </a:p>
                  </a:txBody>
                  <a:tcPr marL="5213" marR="5213" marT="52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200" b="0" i="0" u="none" strike="noStrike">
                          <a:solidFill>
                            <a:srgbClr val="7030A0"/>
                          </a:solidFill>
                          <a:latin typeface="맑은 고딕"/>
                        </a:rPr>
                        <a:t>　</a:t>
                      </a:r>
                    </a:p>
                  </a:txBody>
                  <a:tcPr marL="5213" marR="5213" marT="52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실패</a:t>
                      </a:r>
                    </a:p>
                  </a:txBody>
                  <a:tcPr marL="5213" marR="5213" marT="52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지번</a:t>
                      </a:r>
                    </a:p>
                  </a:txBody>
                  <a:tcPr marL="5213" marR="5213" marT="52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latin typeface="맑은 고딕"/>
                        </a:rPr>
                        <a:t>지번실패</a:t>
                      </a:r>
                    </a:p>
                  </a:txBody>
                  <a:tcPr marL="5213" marR="5213" marT="52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latin typeface="맑은 고딕"/>
                        </a:rPr>
                        <a:t>　</a:t>
                      </a:r>
                    </a:p>
                  </a:txBody>
                  <a:tcPr marL="5213" marR="5213" marT="52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6649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모서리가 둥근 직사각형 3"/>
          <p:cNvSpPr/>
          <p:nvPr/>
        </p:nvSpPr>
        <p:spPr>
          <a:xfrm>
            <a:off x="142844" y="-27384"/>
            <a:ext cx="3357586" cy="44134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/>
              <a:t>결과코드에 따른 초기값</a:t>
            </a:r>
            <a:r>
              <a:rPr lang="en-US" altLang="ko-KR" dirty="0" smtClean="0"/>
              <a:t>(JSP)</a:t>
            </a:r>
            <a:endParaRPr lang="ko-KR" altLang="en-US" dirty="0" smtClean="0"/>
          </a:p>
        </p:txBody>
      </p:sp>
      <p:sp>
        <p:nvSpPr>
          <p:cNvPr id="5" name="직사각형 4"/>
          <p:cNvSpPr/>
          <p:nvPr/>
        </p:nvSpPr>
        <p:spPr>
          <a:xfrm>
            <a:off x="142844" y="714356"/>
            <a:ext cx="8858312" cy="600079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모서리가 둥근 직사각형 7"/>
          <p:cNvSpPr/>
          <p:nvPr/>
        </p:nvSpPr>
        <p:spPr>
          <a:xfrm>
            <a:off x="357158" y="1071546"/>
            <a:ext cx="8429684" cy="428628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1000" dirty="0" smtClean="0">
              <a:solidFill>
                <a:schemeClr val="tx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14348" y="1357298"/>
            <a:ext cx="7286676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 smtClean="0">
                <a:solidFill>
                  <a:srgbClr val="FF0000"/>
                </a:solidFill>
              </a:rPr>
              <a:t>// 1:1 </a:t>
            </a:r>
            <a:r>
              <a:rPr lang="ko-KR" altLang="en-US" sz="1200" dirty="0" smtClean="0">
                <a:solidFill>
                  <a:srgbClr val="FF0000"/>
                </a:solidFill>
              </a:rPr>
              <a:t>매핑일때 자동 설정 </a:t>
            </a:r>
          </a:p>
          <a:p>
            <a:r>
              <a:rPr lang="en-US" altLang="ko-KR" sz="1200" b="1" dirty="0" smtClean="0"/>
              <a:t>if(RCD3 == 'I' || RCD3 == 'H'){</a:t>
            </a:r>
          </a:p>
          <a:p>
            <a:pPr lvl="1"/>
            <a:r>
              <a:rPr lang="en-US" altLang="ko-KR" sz="1200" dirty="0" smtClean="0"/>
              <a:t>fn_SetDisplayAddr('J','1');  	</a:t>
            </a:r>
            <a:r>
              <a:rPr lang="en-US" altLang="ko-KR" sz="1200" dirty="0" smtClean="0">
                <a:solidFill>
                  <a:srgbClr val="00B050"/>
                </a:solidFill>
              </a:rPr>
              <a:t>// 1</a:t>
            </a:r>
            <a:r>
              <a:rPr lang="ko-KR" altLang="en-US" sz="1200" dirty="0" smtClean="0">
                <a:solidFill>
                  <a:srgbClr val="00B050"/>
                </a:solidFill>
              </a:rPr>
              <a:t>번째 지번 주소 셋팅</a:t>
            </a:r>
            <a:endParaRPr lang="en-US" altLang="ko-KR" sz="1200" dirty="0" smtClean="0">
              <a:solidFill>
                <a:srgbClr val="00B050"/>
              </a:solidFill>
            </a:endParaRPr>
          </a:p>
          <a:p>
            <a:pPr lvl="1"/>
            <a:r>
              <a:rPr lang="en-US" altLang="ko-KR" sz="1200" dirty="0" smtClean="0"/>
              <a:t>fn_SetDisplayAddr('N','1'); 	</a:t>
            </a:r>
            <a:r>
              <a:rPr lang="en-US" altLang="ko-KR" sz="1200" dirty="0" smtClean="0">
                <a:solidFill>
                  <a:srgbClr val="00B050"/>
                </a:solidFill>
              </a:rPr>
              <a:t>// 1</a:t>
            </a:r>
            <a:r>
              <a:rPr lang="ko-KR" altLang="en-US" sz="1200" dirty="0" smtClean="0">
                <a:solidFill>
                  <a:srgbClr val="00B050"/>
                </a:solidFill>
              </a:rPr>
              <a:t>번째 도로명 주소 셋팅</a:t>
            </a:r>
            <a:endParaRPr lang="en-US" altLang="ko-KR" sz="1200" dirty="0" smtClean="0">
              <a:solidFill>
                <a:srgbClr val="00B050"/>
              </a:solidFill>
            </a:endParaRPr>
          </a:p>
          <a:p>
            <a:pPr lvl="1"/>
            <a:r>
              <a:rPr lang="en-US" altLang="ko-KR" sz="1200" dirty="0" smtClean="0"/>
              <a:t>fn_NADM();                   	</a:t>
            </a:r>
            <a:r>
              <a:rPr lang="en-US" altLang="ko-KR" sz="1200" dirty="0" smtClean="0">
                <a:solidFill>
                  <a:srgbClr val="00B050"/>
                </a:solidFill>
              </a:rPr>
              <a:t>// </a:t>
            </a:r>
            <a:r>
              <a:rPr lang="ko-KR" altLang="en-US" sz="1200" dirty="0" smtClean="0">
                <a:solidFill>
                  <a:srgbClr val="00B050"/>
                </a:solidFill>
              </a:rPr>
              <a:t>라디오버튼은 도로명 주소 선택</a:t>
            </a:r>
            <a:endParaRPr lang="en-US" altLang="ko-KR" sz="1200" dirty="0" smtClean="0">
              <a:solidFill>
                <a:srgbClr val="00B050"/>
              </a:solidFill>
            </a:endParaRPr>
          </a:p>
          <a:p>
            <a:r>
              <a:rPr lang="en-US" altLang="ko-KR" sz="1200" dirty="0" smtClean="0">
                <a:solidFill>
                  <a:srgbClr val="FF0000"/>
                </a:solidFill>
              </a:rPr>
              <a:t>// </a:t>
            </a:r>
            <a:r>
              <a:rPr lang="ko-KR" altLang="en-US" sz="1200" dirty="0" smtClean="0">
                <a:solidFill>
                  <a:srgbClr val="FF0000"/>
                </a:solidFill>
              </a:rPr>
              <a:t>멀티 선택 케이스</a:t>
            </a:r>
          </a:p>
          <a:p>
            <a:r>
              <a:rPr lang="en-US" altLang="ko-KR" sz="1200" dirty="0" smtClean="0"/>
              <a:t>}</a:t>
            </a:r>
            <a:r>
              <a:rPr lang="en-US" altLang="ko-KR" sz="1200" b="1" dirty="0" smtClean="0"/>
              <a:t>else if(RCD3 == 'C' || RCD3 == 'D' || RCD3 == 'E' || RCD3 == 'F' || RCD3 == 'G'){</a:t>
            </a:r>
          </a:p>
          <a:p>
            <a:r>
              <a:rPr lang="en-US" altLang="ko-KR" sz="1200" dirty="0" smtClean="0"/>
              <a:t>        fn_INPUT(); 		 </a:t>
            </a:r>
            <a:r>
              <a:rPr lang="en-US" altLang="ko-KR" sz="1200" dirty="0" smtClean="0">
                <a:solidFill>
                  <a:srgbClr val="00B050"/>
                </a:solidFill>
              </a:rPr>
              <a:t>// </a:t>
            </a:r>
            <a:r>
              <a:rPr lang="ko-KR" altLang="en-US" sz="1200" dirty="0" smtClean="0">
                <a:solidFill>
                  <a:srgbClr val="00B050"/>
                </a:solidFill>
              </a:rPr>
              <a:t>라디오버튼은 입력주소 선택 </a:t>
            </a:r>
            <a:r>
              <a:rPr lang="en-US" altLang="ko-KR" sz="1200" dirty="0" smtClean="0"/>
              <a:t>	</a:t>
            </a:r>
          </a:p>
          <a:p>
            <a:r>
              <a:rPr lang="en-US" altLang="ko-KR" sz="1200" dirty="0" smtClean="0">
                <a:solidFill>
                  <a:srgbClr val="FF0000"/>
                </a:solidFill>
              </a:rPr>
              <a:t>// </a:t>
            </a:r>
            <a:r>
              <a:rPr lang="ko-KR" altLang="en-US" sz="1200" dirty="0" smtClean="0">
                <a:solidFill>
                  <a:srgbClr val="FF0000"/>
                </a:solidFill>
              </a:rPr>
              <a:t>지번주소만 정제 성공 케이스</a:t>
            </a:r>
          </a:p>
          <a:p>
            <a:r>
              <a:rPr lang="en-US" altLang="ko-KR" sz="1200" dirty="0" smtClean="0"/>
              <a:t>}</a:t>
            </a:r>
            <a:r>
              <a:rPr lang="en-US" altLang="ko-KR" sz="1200" b="1" dirty="0" smtClean="0"/>
              <a:t>else if(RCD3 == '6' || RCD3 == '8'){</a:t>
            </a:r>
          </a:p>
          <a:p>
            <a:r>
              <a:rPr lang="en-US" altLang="ko-KR" sz="1200" dirty="0" smtClean="0"/>
              <a:t>        fn_SetDisplayAddr('J','0');	</a:t>
            </a:r>
            <a:r>
              <a:rPr lang="en-US" altLang="ko-KR" sz="1200" dirty="0" smtClean="0">
                <a:solidFill>
                  <a:srgbClr val="00B050"/>
                </a:solidFill>
              </a:rPr>
              <a:t> // 0</a:t>
            </a:r>
            <a:r>
              <a:rPr lang="ko-KR" altLang="en-US" sz="1200" dirty="0" smtClean="0">
                <a:solidFill>
                  <a:srgbClr val="00B050"/>
                </a:solidFill>
              </a:rPr>
              <a:t>번째 지번 주소 셋팅</a:t>
            </a:r>
            <a:endParaRPr lang="en-US" altLang="ko-KR" sz="1200" dirty="0" smtClean="0"/>
          </a:p>
          <a:p>
            <a:r>
              <a:rPr lang="en-US" altLang="ko-KR" sz="1200" dirty="0" smtClean="0"/>
              <a:t>        fn_SetDisplayAddr('N','0');	</a:t>
            </a:r>
            <a:r>
              <a:rPr lang="en-US" altLang="ko-KR" sz="1200" dirty="0" smtClean="0">
                <a:solidFill>
                  <a:srgbClr val="00B050"/>
                </a:solidFill>
              </a:rPr>
              <a:t> // 0</a:t>
            </a:r>
            <a:r>
              <a:rPr lang="ko-KR" altLang="en-US" sz="1200" dirty="0" smtClean="0">
                <a:solidFill>
                  <a:srgbClr val="00B050"/>
                </a:solidFill>
              </a:rPr>
              <a:t>번째 도로명 주소 셋팅 </a:t>
            </a:r>
            <a:r>
              <a:rPr lang="en-US" altLang="ko-KR" sz="1200" dirty="0" smtClean="0"/>
              <a:t>	</a:t>
            </a:r>
          </a:p>
          <a:p>
            <a:r>
              <a:rPr lang="en-US" altLang="ko-KR" sz="1200" dirty="0" smtClean="0"/>
              <a:t>        fn_JADM();		</a:t>
            </a:r>
            <a:r>
              <a:rPr lang="en-US" altLang="ko-KR" sz="1200" dirty="0" smtClean="0">
                <a:solidFill>
                  <a:srgbClr val="00B050"/>
                </a:solidFill>
              </a:rPr>
              <a:t> // </a:t>
            </a:r>
            <a:r>
              <a:rPr lang="ko-KR" altLang="en-US" sz="1200" dirty="0" smtClean="0">
                <a:solidFill>
                  <a:srgbClr val="00B050"/>
                </a:solidFill>
              </a:rPr>
              <a:t>라디오버튼은 지번주소 선택 </a:t>
            </a:r>
            <a:endParaRPr lang="en-US" altLang="ko-KR" sz="1200" dirty="0" smtClean="0"/>
          </a:p>
          <a:p>
            <a:r>
              <a:rPr lang="en-US" altLang="ko-KR" sz="1200" dirty="0" smtClean="0">
                <a:solidFill>
                  <a:srgbClr val="FF0000"/>
                </a:solidFill>
              </a:rPr>
              <a:t>//</a:t>
            </a:r>
            <a:r>
              <a:rPr lang="ko-KR" altLang="en-US" sz="1200" dirty="0" smtClean="0">
                <a:solidFill>
                  <a:srgbClr val="FF0000"/>
                </a:solidFill>
              </a:rPr>
              <a:t>통신장애 케이스</a:t>
            </a:r>
          </a:p>
          <a:p>
            <a:r>
              <a:rPr lang="en-US" altLang="ko-KR" sz="1200" dirty="0" smtClean="0"/>
              <a:t>}</a:t>
            </a:r>
            <a:r>
              <a:rPr lang="en-US" altLang="ko-KR" sz="1200" b="1" dirty="0" smtClean="0"/>
              <a:t>else if(RCD3 == </a:t>
            </a:r>
            <a:r>
              <a:rPr lang="en-US" altLang="ko-KR" sz="1200" b="1" dirty="0" smtClean="0"/>
              <a:t>‘</a:t>
            </a:r>
            <a:r>
              <a:rPr lang="en-US" altLang="ko-KR" sz="1200" b="1" dirty="0" smtClean="0"/>
              <a:t>EXP</a:t>
            </a:r>
            <a:r>
              <a:rPr lang="en-US" altLang="ko-KR" sz="1200" b="1" dirty="0" smtClean="0"/>
              <a:t>'){</a:t>
            </a:r>
            <a:endParaRPr lang="en-US" altLang="ko-KR" sz="1200" b="1" dirty="0" smtClean="0"/>
          </a:p>
          <a:p>
            <a:r>
              <a:rPr lang="en-US" altLang="ko-KR" sz="1200" dirty="0" smtClean="0"/>
              <a:t>         fn_INPUT();		</a:t>
            </a:r>
            <a:r>
              <a:rPr lang="en-US" altLang="ko-KR" sz="1200" dirty="0" smtClean="0">
                <a:solidFill>
                  <a:srgbClr val="00B050"/>
                </a:solidFill>
              </a:rPr>
              <a:t> // </a:t>
            </a:r>
            <a:r>
              <a:rPr lang="ko-KR" altLang="en-US" sz="1200" dirty="0" smtClean="0">
                <a:solidFill>
                  <a:srgbClr val="00B050"/>
                </a:solidFill>
              </a:rPr>
              <a:t>라디오버튼은 지번주소 선택 </a:t>
            </a:r>
            <a:r>
              <a:rPr lang="en-US" altLang="ko-KR" sz="1200" dirty="0" smtClean="0"/>
              <a:t>	</a:t>
            </a:r>
          </a:p>
          <a:p>
            <a:r>
              <a:rPr lang="en-US" altLang="ko-KR" sz="1200" dirty="0" smtClean="0">
                <a:solidFill>
                  <a:srgbClr val="FF0000"/>
                </a:solidFill>
              </a:rPr>
              <a:t>// </a:t>
            </a:r>
            <a:r>
              <a:rPr lang="ko-KR" altLang="en-US" sz="1200" dirty="0" smtClean="0">
                <a:solidFill>
                  <a:srgbClr val="FF0000"/>
                </a:solidFill>
              </a:rPr>
              <a:t>그 외 케이스</a:t>
            </a:r>
          </a:p>
          <a:p>
            <a:r>
              <a:rPr lang="en-US" altLang="ko-KR" sz="1200" dirty="0" smtClean="0"/>
              <a:t>}</a:t>
            </a:r>
            <a:r>
              <a:rPr lang="en-US" altLang="ko-KR" sz="1200" b="1" dirty="0" smtClean="0"/>
              <a:t>else{ </a:t>
            </a:r>
          </a:p>
          <a:p>
            <a:r>
              <a:rPr lang="en-US" altLang="ko-KR" sz="1200" dirty="0" smtClean="0"/>
              <a:t>         fn_INPUT();		</a:t>
            </a:r>
            <a:r>
              <a:rPr lang="en-US" altLang="ko-KR" sz="1200" dirty="0" smtClean="0">
                <a:solidFill>
                  <a:srgbClr val="00B050"/>
                </a:solidFill>
              </a:rPr>
              <a:t> // </a:t>
            </a:r>
            <a:r>
              <a:rPr lang="ko-KR" altLang="en-US" sz="1200" dirty="0" smtClean="0">
                <a:solidFill>
                  <a:srgbClr val="00B050"/>
                </a:solidFill>
              </a:rPr>
              <a:t>라디오버튼은 지번주소 선택</a:t>
            </a:r>
            <a:endParaRPr lang="en-US" altLang="ko-KR" sz="1200" dirty="0" smtClean="0"/>
          </a:p>
          <a:p>
            <a:r>
              <a:rPr lang="en-US" altLang="ko-KR" sz="1200" dirty="0" smtClean="0"/>
              <a:t>}</a:t>
            </a:r>
            <a:endParaRPr lang="ko-KR" altLang="en-US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모서리가 둥근 직사각형 3"/>
          <p:cNvSpPr/>
          <p:nvPr/>
        </p:nvSpPr>
        <p:spPr>
          <a:xfrm>
            <a:off x="142844" y="-27384"/>
            <a:ext cx="3357586" cy="44134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/>
              <a:t>화면에서 보내는 파라미터</a:t>
            </a:r>
          </a:p>
        </p:txBody>
      </p:sp>
      <p:sp>
        <p:nvSpPr>
          <p:cNvPr id="5" name="직사각형 4"/>
          <p:cNvSpPr/>
          <p:nvPr/>
        </p:nvSpPr>
        <p:spPr>
          <a:xfrm>
            <a:off x="142844" y="714356"/>
            <a:ext cx="8858312" cy="600079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6" name="그림 5" descr="이미지 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720" y="785793"/>
            <a:ext cx="4786346" cy="5168405"/>
          </a:xfrm>
          <a:prstGeom prst="rect">
            <a:avLst/>
          </a:prstGeom>
        </p:spPr>
      </p:pic>
      <p:sp>
        <p:nvSpPr>
          <p:cNvPr id="9" name="직사각형 8"/>
          <p:cNvSpPr/>
          <p:nvPr/>
        </p:nvSpPr>
        <p:spPr>
          <a:xfrm>
            <a:off x="419887" y="2285992"/>
            <a:ext cx="4009237" cy="28575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000" dirty="0" smtClean="0">
              <a:solidFill>
                <a:schemeClr val="tx1"/>
              </a:solidFill>
            </a:endParaRPr>
          </a:p>
        </p:txBody>
      </p:sp>
      <p:sp>
        <p:nvSpPr>
          <p:cNvPr id="10" name="모서리가 둥근 직사각형 9"/>
          <p:cNvSpPr/>
          <p:nvPr/>
        </p:nvSpPr>
        <p:spPr>
          <a:xfrm>
            <a:off x="5072066" y="928670"/>
            <a:ext cx="3786214" cy="5643602"/>
          </a:xfrm>
          <a:prstGeom prst="roundRect">
            <a:avLst>
              <a:gd name="adj" fmla="val 7467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1000" dirty="0" smtClean="0">
              <a:solidFill>
                <a:schemeClr val="tx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214942" y="1071546"/>
            <a:ext cx="2658482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 smtClean="0"/>
              <a:t>AMODE(</a:t>
            </a:r>
            <a:r>
              <a:rPr lang="ko-KR" altLang="en-US" sz="1200" dirty="0" smtClean="0"/>
              <a:t>선택주소</a:t>
            </a:r>
            <a:r>
              <a:rPr lang="en-US" altLang="ko-KR" sz="1200" dirty="0" smtClean="0"/>
              <a:t>)</a:t>
            </a:r>
          </a:p>
          <a:p>
            <a:endParaRPr lang="en-US" altLang="ko-KR" sz="1200" dirty="0" smtClean="0"/>
          </a:p>
          <a:p>
            <a:r>
              <a:rPr lang="en-US" altLang="ko-KR" sz="1200" dirty="0" smtClean="0"/>
              <a:t>0 : </a:t>
            </a:r>
            <a:r>
              <a:rPr lang="ko-KR" altLang="en-US" sz="1200" dirty="0" smtClean="0"/>
              <a:t>지번 탭에서 입력주소 선택 시</a:t>
            </a:r>
            <a:endParaRPr lang="en-US" altLang="ko-KR" sz="1200" dirty="0" smtClean="0"/>
          </a:p>
          <a:p>
            <a:r>
              <a:rPr lang="en-US" altLang="ko-KR" sz="1200" dirty="0" smtClean="0"/>
              <a:t>1 : </a:t>
            </a:r>
            <a:r>
              <a:rPr lang="ko-KR" altLang="en-US" sz="1200" dirty="0" smtClean="0"/>
              <a:t>도로명 탭에서 입력주소 선택 시</a:t>
            </a:r>
            <a:endParaRPr lang="en-US" altLang="ko-KR" sz="1200" dirty="0" smtClean="0"/>
          </a:p>
          <a:p>
            <a:r>
              <a:rPr lang="en-US" altLang="ko-KR" sz="1200" dirty="0" smtClean="0"/>
              <a:t>2 : </a:t>
            </a:r>
            <a:r>
              <a:rPr lang="ko-KR" altLang="en-US" sz="1200" dirty="0" smtClean="0"/>
              <a:t>표준 지번 주소선택 시</a:t>
            </a:r>
            <a:endParaRPr lang="en-US" altLang="ko-KR" sz="1200" dirty="0" smtClean="0"/>
          </a:p>
          <a:p>
            <a:r>
              <a:rPr lang="en-US" altLang="ko-KR" sz="1200" dirty="0" smtClean="0"/>
              <a:t>3 : </a:t>
            </a:r>
            <a:r>
              <a:rPr lang="ko-KR" altLang="en-US" sz="1200" dirty="0" smtClean="0"/>
              <a:t>도로명 주소 선택 시</a:t>
            </a:r>
            <a:r>
              <a:rPr lang="en-US" altLang="ko-KR" sz="1200" dirty="0" smtClean="0"/>
              <a:t> </a:t>
            </a:r>
          </a:p>
          <a:p>
            <a:endParaRPr lang="en-US" altLang="ko-KR" sz="1200" dirty="0" smtClean="0"/>
          </a:p>
          <a:p>
            <a:endParaRPr lang="en-US" altLang="ko-KR" sz="1200" dirty="0" smtClean="0"/>
          </a:p>
          <a:p>
            <a:endParaRPr lang="en-US" altLang="ko-KR" sz="1200" dirty="0" smtClean="0"/>
          </a:p>
          <a:p>
            <a:endParaRPr lang="en-US" altLang="ko-KR" sz="1200" dirty="0" smtClean="0"/>
          </a:p>
          <a:p>
            <a:endParaRPr lang="en-US" altLang="ko-KR" sz="1200" dirty="0" smtClean="0"/>
          </a:p>
          <a:p>
            <a:r>
              <a:rPr lang="en-US" altLang="ko-KR" sz="1200" dirty="0" smtClean="0"/>
              <a:t>INPUTDIV(</a:t>
            </a:r>
            <a:r>
              <a:rPr lang="ko-KR" altLang="en-US" sz="1200" dirty="0" smtClean="0"/>
              <a:t>입수구분</a:t>
            </a:r>
            <a:r>
              <a:rPr lang="en-US" altLang="ko-KR" sz="1200" dirty="0" smtClean="0"/>
              <a:t>)</a:t>
            </a:r>
          </a:p>
          <a:p>
            <a:endParaRPr lang="en-US" altLang="ko-KR" sz="1200" dirty="0" smtClean="0"/>
          </a:p>
          <a:p>
            <a:r>
              <a:rPr lang="en-US" altLang="ko-KR" sz="1200" dirty="0" smtClean="0"/>
              <a:t>1 : </a:t>
            </a:r>
            <a:r>
              <a:rPr lang="ko-KR" altLang="en-US" sz="1200" dirty="0" smtClean="0"/>
              <a:t>팝업을 통해 입력 받음</a:t>
            </a:r>
            <a:r>
              <a:rPr lang="en-US" altLang="ko-KR" sz="1200" dirty="0" smtClean="0"/>
              <a:t>(</a:t>
            </a:r>
            <a:r>
              <a:rPr lang="ko-KR" altLang="en-US" sz="1200" dirty="0" smtClean="0"/>
              <a:t>고정</a:t>
            </a:r>
            <a:r>
              <a:rPr lang="en-US" altLang="ko-KR" sz="1200" dirty="0" smtClean="0"/>
              <a:t>)</a:t>
            </a:r>
            <a:endParaRPr lang="ko-KR" altLang="en-US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표 3"/>
          <p:cNvGraphicFramePr>
            <a:graphicFrameLocks noGrp="1"/>
          </p:cNvGraphicFramePr>
          <p:nvPr/>
        </p:nvGraphicFramePr>
        <p:xfrm>
          <a:off x="1524000" y="1397000"/>
          <a:ext cx="6096000" cy="3337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19108"/>
                <a:gridCol w="5072098"/>
                <a:gridCol w="404794"/>
              </a:tblGrid>
              <a:tr h="370840">
                <a:tc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1</a:t>
                      </a:r>
                      <a:endParaRPr lang="ko-KR" altLang="en-US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/>
                        <a:t>Zipit.JAR</a:t>
                      </a:r>
                      <a:endParaRPr lang="ko-KR" altLang="en-US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r" latinLnBrk="1"/>
                      <a:endParaRPr lang="ko-KR" altLang="en-US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/>
                        <a:t>   JAR </a:t>
                      </a:r>
                      <a:r>
                        <a:rPr lang="ko-KR" altLang="en-US" dirty="0" smtClean="0"/>
                        <a:t>구성도</a:t>
                      </a:r>
                      <a:endParaRPr lang="ko-KR" altLang="en-US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r" latinLnBrk="1"/>
                      <a:endParaRPr lang="ko-KR" altLang="en-US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dirty="0" smtClean="0"/>
                        <a:t>   파일설명</a:t>
                      </a:r>
                      <a:endParaRPr lang="ko-KR" altLang="en-US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r" latinLnBrk="1"/>
                      <a:endParaRPr lang="ko-KR" altLang="en-US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/>
                        <a:t>   JAR</a:t>
                      </a:r>
                      <a:r>
                        <a:rPr lang="en-US" altLang="ko-KR" baseline="0" dirty="0" smtClean="0"/>
                        <a:t> </a:t>
                      </a:r>
                      <a:r>
                        <a:rPr lang="ko-KR" altLang="en-US" baseline="0" dirty="0" smtClean="0"/>
                        <a:t>동작설명</a:t>
                      </a:r>
                      <a:endParaRPr lang="ko-KR" altLang="en-US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2</a:t>
                      </a:r>
                      <a:endParaRPr lang="ko-KR" altLang="en-US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/>
                        <a:t>JAVA API</a:t>
                      </a:r>
                      <a:endParaRPr lang="ko-KR" altLang="en-US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5494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직사각형 6"/>
          <p:cNvSpPr/>
          <p:nvPr/>
        </p:nvSpPr>
        <p:spPr>
          <a:xfrm>
            <a:off x="611560" y="1285860"/>
            <a:ext cx="7992888" cy="466342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8" name="직사각형 7"/>
          <p:cNvSpPr/>
          <p:nvPr/>
        </p:nvSpPr>
        <p:spPr>
          <a:xfrm>
            <a:off x="1763688" y="5013965"/>
            <a:ext cx="940449" cy="21523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00" dirty="0" smtClean="0">
                <a:solidFill>
                  <a:schemeClr val="tx1"/>
                </a:solidFill>
              </a:rPr>
              <a:t>.classpath</a:t>
            </a:r>
            <a:endParaRPr lang="ko-KR" altLang="en-US" sz="1000" dirty="0">
              <a:solidFill>
                <a:schemeClr val="tx1"/>
              </a:solidFill>
            </a:endParaRPr>
          </a:p>
        </p:txBody>
      </p:sp>
      <p:sp>
        <p:nvSpPr>
          <p:cNvPr id="9" name="직사각형 8"/>
          <p:cNvSpPr/>
          <p:nvPr/>
        </p:nvSpPr>
        <p:spPr>
          <a:xfrm>
            <a:off x="1759343" y="5300944"/>
            <a:ext cx="940449" cy="21523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00" dirty="0" smtClean="0">
                <a:solidFill>
                  <a:schemeClr val="tx1"/>
                </a:solidFill>
              </a:rPr>
              <a:t>.project</a:t>
            </a:r>
            <a:endParaRPr lang="ko-KR" altLang="en-US" sz="1000" dirty="0">
              <a:solidFill>
                <a:schemeClr val="tx1"/>
              </a:solidFill>
            </a:endParaRPr>
          </a:p>
        </p:txBody>
      </p:sp>
      <p:sp>
        <p:nvSpPr>
          <p:cNvPr id="10" name="File"/>
          <p:cNvSpPr>
            <a:spLocks noEditPoints="1" noChangeArrowheads="1"/>
          </p:cNvSpPr>
          <p:nvPr/>
        </p:nvSpPr>
        <p:spPr bwMode="auto">
          <a:xfrm>
            <a:off x="2251360" y="3573016"/>
            <a:ext cx="1134992" cy="436686"/>
          </a:xfrm>
          <a:custGeom>
            <a:avLst/>
            <a:gdLst>
              <a:gd name="T0" fmla="*/ 10981 w 21600"/>
              <a:gd name="T1" fmla="*/ 3240 h 21600"/>
              <a:gd name="T2" fmla="*/ 0 w 21600"/>
              <a:gd name="T3" fmla="*/ 10800 h 21600"/>
              <a:gd name="T4" fmla="*/ 10800 w 21600"/>
              <a:gd name="T5" fmla="*/ 21600 h 21600"/>
              <a:gd name="T6" fmla="*/ 21600 w 21600"/>
              <a:gd name="T7" fmla="*/ 10800 h 21600"/>
              <a:gd name="T8" fmla="*/ 0 w 21600"/>
              <a:gd name="T9" fmla="*/ 21600 h 21600"/>
              <a:gd name="T10" fmla="*/ 21600 w 21600"/>
              <a:gd name="T11" fmla="*/ 21600 h 21600"/>
              <a:gd name="T12" fmla="*/ 1086 w 21600"/>
              <a:gd name="T13" fmla="*/ 4628 h 21600"/>
              <a:gd name="T14" fmla="*/ 20635 w 21600"/>
              <a:gd name="T15" fmla="*/ 20289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T12" t="T13" r="T14" b="T15"/>
            <a:pathLst>
              <a:path w="21600" h="21600">
                <a:moveTo>
                  <a:pt x="19790" y="3240"/>
                </a:moveTo>
                <a:cubicBezTo>
                  <a:pt x="10981" y="3240"/>
                  <a:pt x="9171" y="3240"/>
                  <a:pt x="9050" y="3086"/>
                </a:cubicBezTo>
                <a:cubicBezTo>
                  <a:pt x="9050" y="2931"/>
                  <a:pt x="8930" y="2777"/>
                  <a:pt x="8930" y="2469"/>
                </a:cubicBezTo>
                <a:cubicBezTo>
                  <a:pt x="8930" y="2160"/>
                  <a:pt x="8809" y="1851"/>
                  <a:pt x="8688" y="1389"/>
                </a:cubicBezTo>
                <a:cubicBezTo>
                  <a:pt x="8568" y="1080"/>
                  <a:pt x="8326" y="771"/>
                  <a:pt x="8085" y="463"/>
                </a:cubicBezTo>
                <a:cubicBezTo>
                  <a:pt x="7723" y="154"/>
                  <a:pt x="7361" y="0"/>
                  <a:pt x="7361" y="0"/>
                </a:cubicBezTo>
                <a:cubicBezTo>
                  <a:pt x="7361" y="0"/>
                  <a:pt x="2293" y="0"/>
                  <a:pt x="2051" y="154"/>
                </a:cubicBezTo>
                <a:cubicBezTo>
                  <a:pt x="1689" y="309"/>
                  <a:pt x="1448" y="463"/>
                  <a:pt x="1327" y="771"/>
                </a:cubicBezTo>
                <a:cubicBezTo>
                  <a:pt x="1207" y="1080"/>
                  <a:pt x="1086" y="1389"/>
                  <a:pt x="965" y="1697"/>
                </a:cubicBezTo>
                <a:cubicBezTo>
                  <a:pt x="845" y="2160"/>
                  <a:pt x="724" y="2314"/>
                  <a:pt x="724" y="2469"/>
                </a:cubicBezTo>
                <a:cubicBezTo>
                  <a:pt x="603" y="2623"/>
                  <a:pt x="603" y="2777"/>
                  <a:pt x="483" y="2931"/>
                </a:cubicBezTo>
                <a:cubicBezTo>
                  <a:pt x="483" y="3086"/>
                  <a:pt x="362" y="3240"/>
                  <a:pt x="241" y="3240"/>
                </a:cubicBezTo>
                <a:lnTo>
                  <a:pt x="0" y="3394"/>
                </a:lnTo>
                <a:lnTo>
                  <a:pt x="0" y="3703"/>
                </a:lnTo>
                <a:lnTo>
                  <a:pt x="0" y="10800"/>
                </a:lnTo>
                <a:lnTo>
                  <a:pt x="0" y="21600"/>
                </a:lnTo>
                <a:lnTo>
                  <a:pt x="10981" y="21600"/>
                </a:lnTo>
                <a:lnTo>
                  <a:pt x="21600" y="21600"/>
                </a:lnTo>
                <a:lnTo>
                  <a:pt x="21600" y="10800"/>
                </a:lnTo>
                <a:lnTo>
                  <a:pt x="21600" y="5246"/>
                </a:lnTo>
                <a:lnTo>
                  <a:pt x="21600" y="4783"/>
                </a:lnTo>
                <a:cubicBezTo>
                  <a:pt x="21479" y="4320"/>
                  <a:pt x="21359" y="4011"/>
                  <a:pt x="21117" y="3703"/>
                </a:cubicBezTo>
                <a:cubicBezTo>
                  <a:pt x="20876" y="3549"/>
                  <a:pt x="20514" y="3394"/>
                  <a:pt x="20152" y="3240"/>
                </a:cubicBezTo>
                <a:close/>
              </a:path>
            </a:pathLst>
          </a:custGeom>
          <a:solidFill>
            <a:srgbClr val="FFFFCC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altLang="ko-KR" sz="1200" b="1" dirty="0" smtClean="0"/>
              <a:t>META-INF</a:t>
            </a:r>
            <a:endParaRPr lang="ko-KR" altLang="en-US" sz="1200" b="1" dirty="0"/>
          </a:p>
        </p:txBody>
      </p:sp>
      <p:sp>
        <p:nvSpPr>
          <p:cNvPr id="11" name="File"/>
          <p:cNvSpPr>
            <a:spLocks noEditPoints="1" noChangeArrowheads="1"/>
          </p:cNvSpPr>
          <p:nvPr/>
        </p:nvSpPr>
        <p:spPr bwMode="auto">
          <a:xfrm>
            <a:off x="755576" y="1441143"/>
            <a:ext cx="1193854" cy="360000"/>
          </a:xfrm>
          <a:custGeom>
            <a:avLst/>
            <a:gdLst>
              <a:gd name="T0" fmla="*/ 10981 w 21600"/>
              <a:gd name="T1" fmla="*/ 3240 h 21600"/>
              <a:gd name="T2" fmla="*/ 0 w 21600"/>
              <a:gd name="T3" fmla="*/ 10800 h 21600"/>
              <a:gd name="T4" fmla="*/ 10800 w 21600"/>
              <a:gd name="T5" fmla="*/ 21600 h 21600"/>
              <a:gd name="T6" fmla="*/ 21600 w 21600"/>
              <a:gd name="T7" fmla="*/ 10800 h 21600"/>
              <a:gd name="T8" fmla="*/ 0 w 21600"/>
              <a:gd name="T9" fmla="*/ 21600 h 21600"/>
              <a:gd name="T10" fmla="*/ 21600 w 21600"/>
              <a:gd name="T11" fmla="*/ 21600 h 21600"/>
              <a:gd name="T12" fmla="*/ 1086 w 21600"/>
              <a:gd name="T13" fmla="*/ 4628 h 21600"/>
              <a:gd name="T14" fmla="*/ 20635 w 21600"/>
              <a:gd name="T15" fmla="*/ 20289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T12" t="T13" r="T14" b="T15"/>
            <a:pathLst>
              <a:path w="21600" h="21600">
                <a:moveTo>
                  <a:pt x="19790" y="3240"/>
                </a:moveTo>
                <a:cubicBezTo>
                  <a:pt x="10981" y="3240"/>
                  <a:pt x="9171" y="3240"/>
                  <a:pt x="9050" y="3086"/>
                </a:cubicBezTo>
                <a:cubicBezTo>
                  <a:pt x="9050" y="2931"/>
                  <a:pt x="8930" y="2777"/>
                  <a:pt x="8930" y="2469"/>
                </a:cubicBezTo>
                <a:cubicBezTo>
                  <a:pt x="8930" y="2160"/>
                  <a:pt x="8809" y="1851"/>
                  <a:pt x="8688" y="1389"/>
                </a:cubicBezTo>
                <a:cubicBezTo>
                  <a:pt x="8568" y="1080"/>
                  <a:pt x="8326" y="771"/>
                  <a:pt x="8085" y="463"/>
                </a:cubicBezTo>
                <a:cubicBezTo>
                  <a:pt x="7723" y="154"/>
                  <a:pt x="7361" y="0"/>
                  <a:pt x="7361" y="0"/>
                </a:cubicBezTo>
                <a:cubicBezTo>
                  <a:pt x="7361" y="0"/>
                  <a:pt x="2293" y="0"/>
                  <a:pt x="2051" y="154"/>
                </a:cubicBezTo>
                <a:cubicBezTo>
                  <a:pt x="1689" y="309"/>
                  <a:pt x="1448" y="463"/>
                  <a:pt x="1327" y="771"/>
                </a:cubicBezTo>
                <a:cubicBezTo>
                  <a:pt x="1207" y="1080"/>
                  <a:pt x="1086" y="1389"/>
                  <a:pt x="965" y="1697"/>
                </a:cubicBezTo>
                <a:cubicBezTo>
                  <a:pt x="845" y="2160"/>
                  <a:pt x="724" y="2314"/>
                  <a:pt x="724" y="2469"/>
                </a:cubicBezTo>
                <a:cubicBezTo>
                  <a:pt x="603" y="2623"/>
                  <a:pt x="603" y="2777"/>
                  <a:pt x="483" y="2931"/>
                </a:cubicBezTo>
                <a:cubicBezTo>
                  <a:pt x="483" y="3086"/>
                  <a:pt x="362" y="3240"/>
                  <a:pt x="241" y="3240"/>
                </a:cubicBezTo>
                <a:lnTo>
                  <a:pt x="0" y="3394"/>
                </a:lnTo>
                <a:lnTo>
                  <a:pt x="0" y="3703"/>
                </a:lnTo>
                <a:lnTo>
                  <a:pt x="0" y="10800"/>
                </a:lnTo>
                <a:lnTo>
                  <a:pt x="0" y="21600"/>
                </a:lnTo>
                <a:lnTo>
                  <a:pt x="10981" y="21600"/>
                </a:lnTo>
                <a:lnTo>
                  <a:pt x="21600" y="21600"/>
                </a:lnTo>
                <a:lnTo>
                  <a:pt x="21600" y="10800"/>
                </a:lnTo>
                <a:lnTo>
                  <a:pt x="21600" y="5246"/>
                </a:lnTo>
                <a:lnTo>
                  <a:pt x="21600" y="4783"/>
                </a:lnTo>
                <a:cubicBezTo>
                  <a:pt x="21479" y="4320"/>
                  <a:pt x="21359" y="4011"/>
                  <a:pt x="21117" y="3703"/>
                </a:cubicBezTo>
                <a:cubicBezTo>
                  <a:pt x="20876" y="3549"/>
                  <a:pt x="20514" y="3394"/>
                  <a:pt x="20152" y="3240"/>
                </a:cubicBezTo>
                <a:close/>
              </a:path>
            </a:pathLst>
          </a:custGeom>
          <a:solidFill>
            <a:srgbClr val="FFFFCC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altLang="ko-KR" sz="1200" b="1" dirty="0" smtClean="0"/>
              <a:t>zipit.jar</a:t>
            </a:r>
            <a:endParaRPr lang="ko-KR" altLang="en-US" sz="1200" b="1" dirty="0"/>
          </a:p>
        </p:txBody>
      </p:sp>
      <p:sp>
        <p:nvSpPr>
          <p:cNvPr id="18" name="직사각형 17"/>
          <p:cNvSpPr/>
          <p:nvPr/>
        </p:nvSpPr>
        <p:spPr>
          <a:xfrm>
            <a:off x="3707904" y="3687377"/>
            <a:ext cx="1152128" cy="21523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00" dirty="0" smtClean="0">
                <a:solidFill>
                  <a:schemeClr val="tx1"/>
                </a:solidFill>
              </a:rPr>
              <a:t>MANIFEST.MF</a:t>
            </a:r>
            <a:endParaRPr lang="ko-KR" altLang="en-US" sz="1000" dirty="0">
              <a:solidFill>
                <a:schemeClr val="tx1"/>
              </a:solidFill>
            </a:endParaRPr>
          </a:p>
        </p:txBody>
      </p:sp>
      <p:sp>
        <p:nvSpPr>
          <p:cNvPr id="23" name="직사각형 22"/>
          <p:cNvSpPr/>
          <p:nvPr/>
        </p:nvSpPr>
        <p:spPr>
          <a:xfrm>
            <a:off x="3707904" y="3962693"/>
            <a:ext cx="1152128" cy="21523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00" dirty="0" smtClean="0">
                <a:solidFill>
                  <a:schemeClr val="tx1"/>
                </a:solidFill>
              </a:rPr>
              <a:t>ZipIt.properties</a:t>
            </a:r>
            <a:endParaRPr lang="ko-KR" altLang="en-US" sz="1000" dirty="0">
              <a:solidFill>
                <a:schemeClr val="tx1"/>
              </a:solidFill>
            </a:endParaRPr>
          </a:p>
        </p:txBody>
      </p:sp>
      <p:sp>
        <p:nvSpPr>
          <p:cNvPr id="37" name="File"/>
          <p:cNvSpPr>
            <a:spLocks noEditPoints="1" noChangeArrowheads="1"/>
          </p:cNvSpPr>
          <p:nvPr/>
        </p:nvSpPr>
        <p:spPr bwMode="auto">
          <a:xfrm>
            <a:off x="2218951" y="1857952"/>
            <a:ext cx="864096" cy="383586"/>
          </a:xfrm>
          <a:custGeom>
            <a:avLst/>
            <a:gdLst>
              <a:gd name="T0" fmla="*/ 10981 w 21600"/>
              <a:gd name="T1" fmla="*/ 3240 h 21600"/>
              <a:gd name="T2" fmla="*/ 0 w 21600"/>
              <a:gd name="T3" fmla="*/ 10800 h 21600"/>
              <a:gd name="T4" fmla="*/ 10800 w 21600"/>
              <a:gd name="T5" fmla="*/ 21600 h 21600"/>
              <a:gd name="T6" fmla="*/ 21600 w 21600"/>
              <a:gd name="T7" fmla="*/ 10800 h 21600"/>
              <a:gd name="T8" fmla="*/ 0 w 21600"/>
              <a:gd name="T9" fmla="*/ 21600 h 21600"/>
              <a:gd name="T10" fmla="*/ 21600 w 21600"/>
              <a:gd name="T11" fmla="*/ 21600 h 21600"/>
              <a:gd name="T12" fmla="*/ 1086 w 21600"/>
              <a:gd name="T13" fmla="*/ 4628 h 21600"/>
              <a:gd name="T14" fmla="*/ 20635 w 21600"/>
              <a:gd name="T15" fmla="*/ 20289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T12" t="T13" r="T14" b="T15"/>
            <a:pathLst>
              <a:path w="21600" h="21600">
                <a:moveTo>
                  <a:pt x="19790" y="3240"/>
                </a:moveTo>
                <a:cubicBezTo>
                  <a:pt x="10981" y="3240"/>
                  <a:pt x="9171" y="3240"/>
                  <a:pt x="9050" y="3086"/>
                </a:cubicBezTo>
                <a:cubicBezTo>
                  <a:pt x="9050" y="2931"/>
                  <a:pt x="8930" y="2777"/>
                  <a:pt x="8930" y="2469"/>
                </a:cubicBezTo>
                <a:cubicBezTo>
                  <a:pt x="8930" y="2160"/>
                  <a:pt x="8809" y="1851"/>
                  <a:pt x="8688" y="1389"/>
                </a:cubicBezTo>
                <a:cubicBezTo>
                  <a:pt x="8568" y="1080"/>
                  <a:pt x="8326" y="771"/>
                  <a:pt x="8085" y="463"/>
                </a:cubicBezTo>
                <a:cubicBezTo>
                  <a:pt x="7723" y="154"/>
                  <a:pt x="7361" y="0"/>
                  <a:pt x="7361" y="0"/>
                </a:cubicBezTo>
                <a:cubicBezTo>
                  <a:pt x="7361" y="0"/>
                  <a:pt x="2293" y="0"/>
                  <a:pt x="2051" y="154"/>
                </a:cubicBezTo>
                <a:cubicBezTo>
                  <a:pt x="1689" y="309"/>
                  <a:pt x="1448" y="463"/>
                  <a:pt x="1327" y="771"/>
                </a:cubicBezTo>
                <a:cubicBezTo>
                  <a:pt x="1207" y="1080"/>
                  <a:pt x="1086" y="1389"/>
                  <a:pt x="965" y="1697"/>
                </a:cubicBezTo>
                <a:cubicBezTo>
                  <a:pt x="845" y="2160"/>
                  <a:pt x="724" y="2314"/>
                  <a:pt x="724" y="2469"/>
                </a:cubicBezTo>
                <a:cubicBezTo>
                  <a:pt x="603" y="2623"/>
                  <a:pt x="603" y="2777"/>
                  <a:pt x="483" y="2931"/>
                </a:cubicBezTo>
                <a:cubicBezTo>
                  <a:pt x="483" y="3086"/>
                  <a:pt x="362" y="3240"/>
                  <a:pt x="241" y="3240"/>
                </a:cubicBezTo>
                <a:lnTo>
                  <a:pt x="0" y="3394"/>
                </a:lnTo>
                <a:lnTo>
                  <a:pt x="0" y="3703"/>
                </a:lnTo>
                <a:lnTo>
                  <a:pt x="0" y="10800"/>
                </a:lnTo>
                <a:lnTo>
                  <a:pt x="0" y="21600"/>
                </a:lnTo>
                <a:lnTo>
                  <a:pt x="10981" y="21600"/>
                </a:lnTo>
                <a:lnTo>
                  <a:pt x="21600" y="21600"/>
                </a:lnTo>
                <a:lnTo>
                  <a:pt x="21600" y="10800"/>
                </a:lnTo>
                <a:lnTo>
                  <a:pt x="21600" y="5246"/>
                </a:lnTo>
                <a:lnTo>
                  <a:pt x="21600" y="4783"/>
                </a:lnTo>
                <a:cubicBezTo>
                  <a:pt x="21479" y="4320"/>
                  <a:pt x="21359" y="4011"/>
                  <a:pt x="21117" y="3703"/>
                </a:cubicBezTo>
                <a:cubicBezTo>
                  <a:pt x="20876" y="3549"/>
                  <a:pt x="20514" y="3394"/>
                  <a:pt x="20152" y="3240"/>
                </a:cubicBezTo>
                <a:close/>
              </a:path>
            </a:pathLst>
          </a:custGeom>
          <a:solidFill>
            <a:srgbClr val="FFFFCC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altLang="ko-KR" sz="1200" b="1" dirty="0" smtClean="0"/>
              <a:t>zipit</a:t>
            </a:r>
            <a:endParaRPr lang="ko-KR" altLang="en-US" sz="1200" b="1" dirty="0"/>
          </a:p>
        </p:txBody>
      </p:sp>
      <p:sp>
        <p:nvSpPr>
          <p:cNvPr id="47" name="직사각형 46"/>
          <p:cNvSpPr/>
          <p:nvPr/>
        </p:nvSpPr>
        <p:spPr>
          <a:xfrm>
            <a:off x="3707904" y="1946016"/>
            <a:ext cx="1800200" cy="21523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00" dirty="0" smtClean="0">
                <a:solidFill>
                  <a:schemeClr val="tx1"/>
                </a:solidFill>
              </a:rPr>
              <a:t>rfnCustCommonAddrList</a:t>
            </a:r>
            <a:endParaRPr lang="ko-KR" altLang="en-US" sz="1000" dirty="0">
              <a:solidFill>
                <a:schemeClr val="tx1"/>
              </a:solidFill>
            </a:endParaRPr>
          </a:p>
        </p:txBody>
      </p:sp>
      <p:sp>
        <p:nvSpPr>
          <p:cNvPr id="48" name="직사각형 47"/>
          <p:cNvSpPr/>
          <p:nvPr/>
        </p:nvSpPr>
        <p:spPr>
          <a:xfrm>
            <a:off x="3707904" y="2219882"/>
            <a:ext cx="1152128" cy="21523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00" dirty="0" smtClean="0">
                <a:solidFill>
                  <a:schemeClr val="tx1"/>
                </a:solidFill>
              </a:rPr>
              <a:t>SocketClient</a:t>
            </a:r>
            <a:endParaRPr lang="ko-KR" altLang="en-US" sz="1000" dirty="0">
              <a:solidFill>
                <a:schemeClr val="tx1"/>
              </a:solidFill>
            </a:endParaRPr>
          </a:p>
        </p:txBody>
      </p:sp>
      <p:sp>
        <p:nvSpPr>
          <p:cNvPr id="50" name="직사각형 49"/>
          <p:cNvSpPr/>
          <p:nvPr/>
        </p:nvSpPr>
        <p:spPr>
          <a:xfrm>
            <a:off x="3707904" y="2506862"/>
            <a:ext cx="1152128" cy="21523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00" dirty="0" smtClean="0">
                <a:solidFill>
                  <a:schemeClr val="tx1"/>
                </a:solidFill>
              </a:rPr>
              <a:t>XmlDataParser</a:t>
            </a:r>
            <a:endParaRPr lang="ko-KR" altLang="en-US" sz="1000" dirty="0">
              <a:solidFill>
                <a:schemeClr val="tx1"/>
              </a:solidFill>
            </a:endParaRPr>
          </a:p>
        </p:txBody>
      </p:sp>
      <p:sp>
        <p:nvSpPr>
          <p:cNvPr id="51" name="직사각형 50"/>
          <p:cNvSpPr/>
          <p:nvPr/>
        </p:nvSpPr>
        <p:spPr>
          <a:xfrm>
            <a:off x="3707904" y="2793842"/>
            <a:ext cx="1152128" cy="21523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00" dirty="0" smtClean="0">
                <a:solidFill>
                  <a:schemeClr val="tx1"/>
                </a:solidFill>
              </a:rPr>
              <a:t>ZipItLogger</a:t>
            </a:r>
            <a:endParaRPr lang="ko-KR" altLang="en-US" sz="1000" dirty="0">
              <a:solidFill>
                <a:schemeClr val="tx1"/>
              </a:solidFill>
            </a:endParaRPr>
          </a:p>
        </p:txBody>
      </p:sp>
      <p:sp>
        <p:nvSpPr>
          <p:cNvPr id="52" name="직사각형 51"/>
          <p:cNvSpPr/>
          <p:nvPr/>
        </p:nvSpPr>
        <p:spPr>
          <a:xfrm>
            <a:off x="3707904" y="3080821"/>
            <a:ext cx="1152128" cy="21523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00" dirty="0" smtClean="0">
                <a:solidFill>
                  <a:schemeClr val="tx1"/>
                </a:solidFill>
              </a:rPr>
              <a:t>ZipItProperty</a:t>
            </a:r>
            <a:endParaRPr lang="ko-KR" altLang="en-US" sz="1000" dirty="0">
              <a:solidFill>
                <a:schemeClr val="tx1"/>
              </a:solidFill>
            </a:endParaRPr>
          </a:p>
        </p:txBody>
      </p:sp>
      <p:sp>
        <p:nvSpPr>
          <p:cNvPr id="74" name="직사각형 73"/>
          <p:cNvSpPr/>
          <p:nvPr/>
        </p:nvSpPr>
        <p:spPr>
          <a:xfrm>
            <a:off x="3707904" y="3357781"/>
            <a:ext cx="1152128" cy="21523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00" dirty="0" err="1" smtClean="0">
                <a:solidFill>
                  <a:schemeClr val="tx1"/>
                </a:solidFill>
              </a:rPr>
              <a:t>CommonUtils</a:t>
            </a:r>
            <a:endParaRPr lang="ko-KR" altLang="en-US" sz="1000" dirty="0">
              <a:solidFill>
                <a:schemeClr val="tx1"/>
              </a:solidFill>
            </a:endParaRPr>
          </a:p>
        </p:txBody>
      </p:sp>
      <p:cxnSp>
        <p:nvCxnSpPr>
          <p:cNvPr id="111" name="직선 연결선 110"/>
          <p:cNvCxnSpPr>
            <a:stCxn id="11" idx="2"/>
          </p:cNvCxnSpPr>
          <p:nvPr/>
        </p:nvCxnSpPr>
        <p:spPr>
          <a:xfrm>
            <a:off x="1352503" y="1801143"/>
            <a:ext cx="0" cy="389650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4" name="직선 연결선 113"/>
          <p:cNvCxnSpPr/>
          <p:nvPr/>
        </p:nvCxnSpPr>
        <p:spPr>
          <a:xfrm flipH="1">
            <a:off x="1352503" y="2060848"/>
            <a:ext cx="86345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7" name="직선 연결선 116"/>
          <p:cNvCxnSpPr>
            <a:stCxn id="10" idx="1"/>
          </p:cNvCxnSpPr>
          <p:nvPr/>
        </p:nvCxnSpPr>
        <p:spPr>
          <a:xfrm flipH="1">
            <a:off x="1352503" y="3791359"/>
            <a:ext cx="898857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9" name="직선 연결선 118"/>
          <p:cNvCxnSpPr>
            <a:stCxn id="8" idx="1"/>
          </p:cNvCxnSpPr>
          <p:nvPr/>
        </p:nvCxnSpPr>
        <p:spPr>
          <a:xfrm flipH="1" flipV="1">
            <a:off x="1352503" y="5121582"/>
            <a:ext cx="411185" cy="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2" name="직선 연결선 121"/>
          <p:cNvCxnSpPr>
            <a:stCxn id="9" idx="1"/>
          </p:cNvCxnSpPr>
          <p:nvPr/>
        </p:nvCxnSpPr>
        <p:spPr>
          <a:xfrm flipH="1" flipV="1">
            <a:off x="1352503" y="5408561"/>
            <a:ext cx="406840" cy="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7" name="모서리가 둥근 직사각형 126"/>
          <p:cNvSpPr/>
          <p:nvPr/>
        </p:nvSpPr>
        <p:spPr>
          <a:xfrm>
            <a:off x="142844" y="-27384"/>
            <a:ext cx="2312824" cy="44134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/>
              <a:t>배포 파일 </a:t>
            </a:r>
            <a:r>
              <a:rPr lang="en-US" altLang="ko-KR" dirty="0" smtClean="0"/>
              <a:t>: zipit.jar</a:t>
            </a:r>
            <a:endParaRPr lang="ko-KR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9" name="TextBox 128"/>
              <p:cNvSpPr txBox="1"/>
              <p:nvPr/>
            </p:nvSpPr>
            <p:spPr>
              <a:xfrm>
                <a:off x="611560" y="6093296"/>
                <a:ext cx="386830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altLang="ko-KR" i="1" smtClean="0">
                        <a:latin typeface="Cambria Math"/>
                      </a:rPr>
                      <m:t>▣</m:t>
                    </m:r>
                    <m:r>
                      <a:rPr lang="en-US" altLang="ko-KR" b="0" i="1" smtClean="0">
                        <a:latin typeface="Cambria Math"/>
                      </a:rPr>
                      <m:t> </m:t>
                    </m:r>
                  </m:oMath>
                </a14:m>
                <a:r>
                  <a:rPr lang="en-US" altLang="ko-KR" dirty="0" smtClean="0"/>
                  <a:t>WAS </a:t>
                </a:r>
                <a:r>
                  <a:rPr lang="ko-KR" altLang="en-US" dirty="0" smtClean="0"/>
                  <a:t>라이브러리 폴더에 추가</a:t>
                </a:r>
                <a:endParaRPr lang="ko-KR" altLang="en-US" dirty="0"/>
              </a:p>
            </p:txBody>
          </p:sp>
        </mc:Choice>
        <mc:Fallback xmlns="">
          <p:sp>
            <p:nvSpPr>
              <p:cNvPr id="129" name="TextBox 12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1560" y="6093296"/>
                <a:ext cx="3868308" cy="369332"/>
              </a:xfrm>
              <a:prstGeom prst="rect">
                <a:avLst/>
              </a:prstGeom>
              <a:blipFill rotWithShape="1">
                <a:blip r:embed="rId2"/>
                <a:stretch>
                  <a:fillRect t="-8333" b="-26667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3" name="직사각형 42"/>
          <p:cNvSpPr/>
          <p:nvPr/>
        </p:nvSpPr>
        <p:spPr>
          <a:xfrm>
            <a:off x="142844" y="714356"/>
            <a:ext cx="8858312" cy="600079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cxnSp>
        <p:nvCxnSpPr>
          <p:cNvPr id="4" name="꺾인 연결선 3"/>
          <p:cNvCxnSpPr>
            <a:stCxn id="37" idx="3"/>
            <a:endCxn id="47" idx="1"/>
          </p:cNvCxnSpPr>
          <p:nvPr/>
        </p:nvCxnSpPr>
        <p:spPr>
          <a:xfrm>
            <a:off x="3083047" y="2049745"/>
            <a:ext cx="624857" cy="3889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꺾인 연결선 5"/>
          <p:cNvCxnSpPr>
            <a:stCxn id="37" idx="3"/>
            <a:endCxn id="48" idx="1"/>
          </p:cNvCxnSpPr>
          <p:nvPr/>
        </p:nvCxnSpPr>
        <p:spPr>
          <a:xfrm>
            <a:off x="3083047" y="2049745"/>
            <a:ext cx="624857" cy="277755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꺾인 연결선 12"/>
          <p:cNvCxnSpPr>
            <a:stCxn id="37" idx="3"/>
            <a:endCxn id="50" idx="1"/>
          </p:cNvCxnSpPr>
          <p:nvPr/>
        </p:nvCxnSpPr>
        <p:spPr>
          <a:xfrm>
            <a:off x="3083047" y="2049745"/>
            <a:ext cx="624857" cy="564735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꺾인 연결선 14"/>
          <p:cNvCxnSpPr>
            <a:stCxn id="37" idx="3"/>
            <a:endCxn id="51" idx="1"/>
          </p:cNvCxnSpPr>
          <p:nvPr/>
        </p:nvCxnSpPr>
        <p:spPr>
          <a:xfrm>
            <a:off x="3083047" y="2049745"/>
            <a:ext cx="624857" cy="851715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꺾인 연결선 16"/>
          <p:cNvCxnSpPr>
            <a:stCxn id="37" idx="3"/>
            <a:endCxn id="52" idx="1"/>
          </p:cNvCxnSpPr>
          <p:nvPr/>
        </p:nvCxnSpPr>
        <p:spPr>
          <a:xfrm>
            <a:off x="3083047" y="2049745"/>
            <a:ext cx="624857" cy="1138694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꺾인 연결선 20"/>
          <p:cNvCxnSpPr>
            <a:stCxn id="37" idx="3"/>
            <a:endCxn id="74" idx="1"/>
          </p:cNvCxnSpPr>
          <p:nvPr/>
        </p:nvCxnSpPr>
        <p:spPr>
          <a:xfrm>
            <a:off x="3083047" y="2049745"/>
            <a:ext cx="624857" cy="1415654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꺾인 연결선 25"/>
          <p:cNvCxnSpPr>
            <a:stCxn id="10" idx="3"/>
            <a:endCxn id="18" idx="1"/>
          </p:cNvCxnSpPr>
          <p:nvPr/>
        </p:nvCxnSpPr>
        <p:spPr>
          <a:xfrm>
            <a:off x="3386352" y="3791359"/>
            <a:ext cx="321552" cy="3636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꺾인 연결선 28"/>
          <p:cNvCxnSpPr>
            <a:stCxn id="10" idx="3"/>
            <a:endCxn id="23" idx="1"/>
          </p:cNvCxnSpPr>
          <p:nvPr/>
        </p:nvCxnSpPr>
        <p:spPr>
          <a:xfrm>
            <a:off x="3386352" y="3791359"/>
            <a:ext cx="321552" cy="278952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직사각형 64"/>
          <p:cNvSpPr/>
          <p:nvPr/>
        </p:nvSpPr>
        <p:spPr>
          <a:xfrm>
            <a:off x="1763688" y="5590029"/>
            <a:ext cx="1666062" cy="21523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00" dirty="0" smtClean="0">
                <a:solidFill>
                  <a:schemeClr val="tx1"/>
                </a:solidFill>
              </a:rPr>
              <a:t>Sample_main.java</a:t>
            </a:r>
            <a:endParaRPr lang="ko-KR" altLang="en-US" sz="1000" dirty="0">
              <a:solidFill>
                <a:schemeClr val="tx1"/>
              </a:solidFill>
            </a:endParaRPr>
          </a:p>
        </p:txBody>
      </p:sp>
      <p:cxnSp>
        <p:nvCxnSpPr>
          <p:cNvPr id="66" name="직선 연결선 65"/>
          <p:cNvCxnSpPr>
            <a:stCxn id="65" idx="1"/>
          </p:cNvCxnSpPr>
          <p:nvPr/>
        </p:nvCxnSpPr>
        <p:spPr>
          <a:xfrm flipH="1">
            <a:off x="1345266" y="5697647"/>
            <a:ext cx="41842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File"/>
          <p:cNvSpPr>
            <a:spLocks noEditPoints="1" noChangeArrowheads="1"/>
          </p:cNvSpPr>
          <p:nvPr/>
        </p:nvSpPr>
        <p:spPr bwMode="auto">
          <a:xfrm>
            <a:off x="2251360" y="4316733"/>
            <a:ext cx="1134992" cy="436686"/>
          </a:xfrm>
          <a:custGeom>
            <a:avLst/>
            <a:gdLst>
              <a:gd name="T0" fmla="*/ 10981 w 21600"/>
              <a:gd name="T1" fmla="*/ 3240 h 21600"/>
              <a:gd name="T2" fmla="*/ 0 w 21600"/>
              <a:gd name="T3" fmla="*/ 10800 h 21600"/>
              <a:gd name="T4" fmla="*/ 10800 w 21600"/>
              <a:gd name="T5" fmla="*/ 21600 h 21600"/>
              <a:gd name="T6" fmla="*/ 21600 w 21600"/>
              <a:gd name="T7" fmla="*/ 10800 h 21600"/>
              <a:gd name="T8" fmla="*/ 0 w 21600"/>
              <a:gd name="T9" fmla="*/ 21600 h 21600"/>
              <a:gd name="T10" fmla="*/ 21600 w 21600"/>
              <a:gd name="T11" fmla="*/ 21600 h 21600"/>
              <a:gd name="T12" fmla="*/ 1086 w 21600"/>
              <a:gd name="T13" fmla="*/ 4628 h 21600"/>
              <a:gd name="T14" fmla="*/ 20635 w 21600"/>
              <a:gd name="T15" fmla="*/ 20289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T12" t="T13" r="T14" b="T15"/>
            <a:pathLst>
              <a:path w="21600" h="21600">
                <a:moveTo>
                  <a:pt x="19790" y="3240"/>
                </a:moveTo>
                <a:cubicBezTo>
                  <a:pt x="10981" y="3240"/>
                  <a:pt x="9171" y="3240"/>
                  <a:pt x="9050" y="3086"/>
                </a:cubicBezTo>
                <a:cubicBezTo>
                  <a:pt x="9050" y="2931"/>
                  <a:pt x="8930" y="2777"/>
                  <a:pt x="8930" y="2469"/>
                </a:cubicBezTo>
                <a:cubicBezTo>
                  <a:pt x="8930" y="2160"/>
                  <a:pt x="8809" y="1851"/>
                  <a:pt x="8688" y="1389"/>
                </a:cubicBezTo>
                <a:cubicBezTo>
                  <a:pt x="8568" y="1080"/>
                  <a:pt x="8326" y="771"/>
                  <a:pt x="8085" y="463"/>
                </a:cubicBezTo>
                <a:cubicBezTo>
                  <a:pt x="7723" y="154"/>
                  <a:pt x="7361" y="0"/>
                  <a:pt x="7361" y="0"/>
                </a:cubicBezTo>
                <a:cubicBezTo>
                  <a:pt x="7361" y="0"/>
                  <a:pt x="2293" y="0"/>
                  <a:pt x="2051" y="154"/>
                </a:cubicBezTo>
                <a:cubicBezTo>
                  <a:pt x="1689" y="309"/>
                  <a:pt x="1448" y="463"/>
                  <a:pt x="1327" y="771"/>
                </a:cubicBezTo>
                <a:cubicBezTo>
                  <a:pt x="1207" y="1080"/>
                  <a:pt x="1086" y="1389"/>
                  <a:pt x="965" y="1697"/>
                </a:cubicBezTo>
                <a:cubicBezTo>
                  <a:pt x="845" y="2160"/>
                  <a:pt x="724" y="2314"/>
                  <a:pt x="724" y="2469"/>
                </a:cubicBezTo>
                <a:cubicBezTo>
                  <a:pt x="603" y="2623"/>
                  <a:pt x="603" y="2777"/>
                  <a:pt x="483" y="2931"/>
                </a:cubicBezTo>
                <a:cubicBezTo>
                  <a:pt x="483" y="3086"/>
                  <a:pt x="362" y="3240"/>
                  <a:pt x="241" y="3240"/>
                </a:cubicBezTo>
                <a:lnTo>
                  <a:pt x="0" y="3394"/>
                </a:lnTo>
                <a:lnTo>
                  <a:pt x="0" y="3703"/>
                </a:lnTo>
                <a:lnTo>
                  <a:pt x="0" y="10800"/>
                </a:lnTo>
                <a:lnTo>
                  <a:pt x="0" y="21600"/>
                </a:lnTo>
                <a:lnTo>
                  <a:pt x="10981" y="21600"/>
                </a:lnTo>
                <a:lnTo>
                  <a:pt x="21600" y="21600"/>
                </a:lnTo>
                <a:lnTo>
                  <a:pt x="21600" y="10800"/>
                </a:lnTo>
                <a:lnTo>
                  <a:pt x="21600" y="5246"/>
                </a:lnTo>
                <a:lnTo>
                  <a:pt x="21600" y="4783"/>
                </a:lnTo>
                <a:cubicBezTo>
                  <a:pt x="21479" y="4320"/>
                  <a:pt x="21359" y="4011"/>
                  <a:pt x="21117" y="3703"/>
                </a:cubicBezTo>
                <a:cubicBezTo>
                  <a:pt x="20876" y="3549"/>
                  <a:pt x="20514" y="3394"/>
                  <a:pt x="20152" y="3240"/>
                </a:cubicBezTo>
                <a:close/>
              </a:path>
            </a:pathLst>
          </a:custGeom>
          <a:solidFill>
            <a:srgbClr val="FFFFCC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altLang="ko-KR" sz="1200" b="1" dirty="0" smtClean="0"/>
              <a:t>lib</a:t>
            </a:r>
            <a:endParaRPr lang="ko-KR" altLang="en-US" sz="1200" b="1" dirty="0"/>
          </a:p>
        </p:txBody>
      </p:sp>
      <p:cxnSp>
        <p:nvCxnSpPr>
          <p:cNvPr id="75" name="직선 연결선 74"/>
          <p:cNvCxnSpPr>
            <a:stCxn id="72" idx="1"/>
          </p:cNvCxnSpPr>
          <p:nvPr/>
        </p:nvCxnSpPr>
        <p:spPr>
          <a:xfrm flipH="1">
            <a:off x="1352503" y="4535076"/>
            <a:ext cx="898857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직사각형 75"/>
          <p:cNvSpPr/>
          <p:nvPr/>
        </p:nvSpPr>
        <p:spPr>
          <a:xfrm>
            <a:off x="3707904" y="4430762"/>
            <a:ext cx="1152128" cy="21523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00" dirty="0" smtClean="0">
                <a:solidFill>
                  <a:schemeClr val="tx1"/>
                </a:solidFill>
              </a:rPr>
              <a:t>Jdom-1.1.3.jar</a:t>
            </a:r>
            <a:endParaRPr lang="ko-KR" altLang="en-US" sz="1000" dirty="0">
              <a:solidFill>
                <a:schemeClr val="tx1"/>
              </a:solidFill>
            </a:endParaRPr>
          </a:p>
        </p:txBody>
      </p:sp>
      <p:cxnSp>
        <p:nvCxnSpPr>
          <p:cNvPr id="78" name="꺾인 연결선 77"/>
          <p:cNvCxnSpPr>
            <a:stCxn id="72" idx="3"/>
            <a:endCxn id="76" idx="1"/>
          </p:cNvCxnSpPr>
          <p:nvPr/>
        </p:nvCxnSpPr>
        <p:spPr>
          <a:xfrm>
            <a:off x="3386352" y="4535076"/>
            <a:ext cx="321552" cy="3304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48362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모서리가 둥근 직사각형 126"/>
          <p:cNvSpPr/>
          <p:nvPr/>
        </p:nvSpPr>
        <p:spPr>
          <a:xfrm>
            <a:off x="142844" y="-27384"/>
            <a:ext cx="2312824" cy="44134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smtClean="0"/>
              <a:t>Class </a:t>
            </a:r>
            <a:r>
              <a:rPr lang="ko-KR" altLang="en-US" dirty="0" smtClean="0"/>
              <a:t>설명</a:t>
            </a:r>
            <a:endParaRPr lang="ko-KR" alt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755576" y="893033"/>
            <a:ext cx="7129046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ko-KR" sz="1600" b="1" dirty="0" smtClean="0">
                <a:solidFill>
                  <a:srgbClr val="FF0000"/>
                </a:solidFill>
              </a:rPr>
              <a:t>rfnCustCommonAddrList</a:t>
            </a:r>
            <a:r>
              <a:rPr lang="ko-KR" altLang="en-US" sz="1600" b="1" dirty="0">
                <a:solidFill>
                  <a:srgbClr val="FF0000"/>
                </a:solidFill>
              </a:rPr>
              <a:t> </a:t>
            </a:r>
            <a:r>
              <a:rPr lang="en-US" altLang="ko-KR" sz="1600" b="1" dirty="0" smtClean="0">
                <a:solidFill>
                  <a:srgbClr val="FF0000"/>
                </a:solidFill>
              </a:rPr>
              <a:t>: </a:t>
            </a:r>
            <a:r>
              <a:rPr lang="ko-KR" altLang="en-US" sz="1600" b="1" dirty="0" smtClean="0">
                <a:solidFill>
                  <a:srgbClr val="FF0000"/>
                </a:solidFill>
              </a:rPr>
              <a:t>정제엔진 호출 </a:t>
            </a:r>
            <a:r>
              <a:rPr lang="en-US" altLang="ko-KR" sz="1600" b="1" dirty="0" smtClean="0">
                <a:solidFill>
                  <a:srgbClr val="FF0000"/>
                </a:solidFill>
              </a:rPr>
              <a:t>API</a:t>
            </a:r>
            <a:endParaRPr lang="en-US" altLang="ko-KR" sz="1600" b="1" dirty="0" smtClean="0">
              <a:solidFill>
                <a:srgbClr val="FF0000"/>
              </a:solidFill>
            </a:endParaRPr>
          </a:p>
          <a:p>
            <a:pPr>
              <a:lnSpc>
                <a:spcPct val="200000"/>
              </a:lnSpc>
            </a:pPr>
            <a:r>
              <a:rPr lang="en-US" altLang="ko-KR" sz="1600" dirty="0" smtClean="0">
                <a:solidFill>
                  <a:schemeClr val="tx1"/>
                </a:solidFill>
              </a:rPr>
              <a:t>SocketClient </a:t>
            </a:r>
            <a:r>
              <a:rPr lang="en-US" altLang="ko-KR" sz="1600" dirty="0" smtClean="0"/>
              <a:t>: </a:t>
            </a:r>
            <a:r>
              <a:rPr lang="ko-KR" altLang="en-US" sz="1600" dirty="0" smtClean="0"/>
              <a:t>정제엔진 </a:t>
            </a:r>
            <a:r>
              <a:rPr lang="en-US" altLang="ko-KR" sz="1600" dirty="0" smtClean="0"/>
              <a:t>TCP/IP Socket </a:t>
            </a:r>
            <a:r>
              <a:rPr lang="ko-KR" altLang="en-US" sz="1600" dirty="0" smtClean="0"/>
              <a:t>통신</a:t>
            </a:r>
            <a:endParaRPr lang="en-US" altLang="ko-KR" sz="1600" dirty="0" smtClean="0"/>
          </a:p>
          <a:p>
            <a:pPr>
              <a:lnSpc>
                <a:spcPct val="200000"/>
              </a:lnSpc>
            </a:pPr>
            <a:r>
              <a:rPr lang="en-US" altLang="ko-KR" sz="1600" dirty="0" smtClean="0">
                <a:solidFill>
                  <a:schemeClr val="tx1"/>
                </a:solidFill>
              </a:rPr>
              <a:t>XmlDataParser </a:t>
            </a:r>
            <a:r>
              <a:rPr lang="en-US" altLang="ko-KR" sz="1600" dirty="0" smtClean="0"/>
              <a:t>: </a:t>
            </a:r>
            <a:r>
              <a:rPr lang="en-US" altLang="ko-KR" sz="1600" dirty="0" smtClean="0"/>
              <a:t>XML </a:t>
            </a:r>
            <a:r>
              <a:rPr lang="ko-KR" altLang="en-US" sz="1600" dirty="0" smtClean="0"/>
              <a:t>전문 </a:t>
            </a:r>
            <a:r>
              <a:rPr lang="en-US" altLang="ko-KR" sz="1600" dirty="0" smtClean="0"/>
              <a:t>Parsing</a:t>
            </a:r>
            <a:endParaRPr lang="en-US" altLang="ko-KR" sz="1600" dirty="0" smtClean="0"/>
          </a:p>
          <a:p>
            <a:pPr>
              <a:lnSpc>
                <a:spcPct val="200000"/>
              </a:lnSpc>
            </a:pPr>
            <a:r>
              <a:rPr lang="en-US" altLang="ko-KR" sz="1600" dirty="0" smtClean="0">
                <a:solidFill>
                  <a:schemeClr val="tx1"/>
                </a:solidFill>
              </a:rPr>
              <a:t>ZipItLogger </a:t>
            </a:r>
            <a:r>
              <a:rPr lang="en-US" altLang="ko-KR" sz="1600" dirty="0" smtClean="0"/>
              <a:t>: </a:t>
            </a:r>
            <a:r>
              <a:rPr lang="en-US" altLang="ko-KR" sz="1600" dirty="0" smtClean="0"/>
              <a:t>API</a:t>
            </a:r>
            <a:r>
              <a:rPr lang="ko-KR" altLang="en-US" sz="1600" dirty="0" smtClean="0"/>
              <a:t>에서 사용하는 </a:t>
            </a:r>
            <a:r>
              <a:rPr lang="en-US" altLang="ko-KR" sz="1600" dirty="0" smtClean="0"/>
              <a:t>Logger</a:t>
            </a:r>
            <a:endParaRPr lang="en-US" altLang="ko-KR" sz="1600" dirty="0" smtClean="0"/>
          </a:p>
          <a:p>
            <a:pPr>
              <a:lnSpc>
                <a:spcPct val="200000"/>
              </a:lnSpc>
            </a:pPr>
            <a:r>
              <a:rPr lang="en-US" altLang="ko-KR" sz="1600" dirty="0" smtClean="0">
                <a:solidFill>
                  <a:schemeClr val="tx1"/>
                </a:solidFill>
              </a:rPr>
              <a:t>ZipItProperty </a:t>
            </a:r>
            <a:r>
              <a:rPr lang="en-US" altLang="ko-KR" sz="1600" dirty="0" smtClean="0"/>
              <a:t>: </a:t>
            </a:r>
            <a:r>
              <a:rPr lang="en-US" altLang="ko-KR" sz="1600" dirty="0" err="1" smtClean="0"/>
              <a:t>ZipIt.properties</a:t>
            </a:r>
            <a:r>
              <a:rPr lang="en-US" altLang="ko-KR" sz="1600" dirty="0" smtClean="0"/>
              <a:t> </a:t>
            </a:r>
            <a:r>
              <a:rPr lang="ko-KR" altLang="en-US" sz="1600" dirty="0" smtClean="0"/>
              <a:t>관련</a:t>
            </a:r>
            <a:endParaRPr lang="en-US" altLang="ko-KR" sz="1600" dirty="0" smtClean="0"/>
          </a:p>
          <a:p>
            <a:pPr>
              <a:lnSpc>
                <a:spcPct val="200000"/>
              </a:lnSpc>
            </a:pPr>
            <a:r>
              <a:rPr lang="en-US" altLang="ko-KR" sz="1600" dirty="0" err="1" smtClean="0"/>
              <a:t>CommonUtils</a:t>
            </a:r>
            <a:r>
              <a:rPr lang="en-US" altLang="ko-KR" sz="1600" dirty="0" smtClean="0"/>
              <a:t> </a:t>
            </a:r>
            <a:r>
              <a:rPr lang="en-US" altLang="ko-KR" sz="1600" dirty="0" smtClean="0"/>
              <a:t>: </a:t>
            </a:r>
            <a:r>
              <a:rPr lang="en-US" altLang="ko-KR" sz="1600" dirty="0" smtClean="0"/>
              <a:t>API</a:t>
            </a:r>
            <a:r>
              <a:rPr lang="ko-KR" altLang="en-US" sz="1600" dirty="0" smtClean="0"/>
              <a:t>에서 사용하는 </a:t>
            </a:r>
            <a:r>
              <a:rPr lang="en-US" altLang="ko-KR" sz="1600" dirty="0" smtClean="0"/>
              <a:t>Utility Class</a:t>
            </a:r>
            <a:endParaRPr lang="en-US" altLang="ko-KR" sz="1600" dirty="0" smtClean="0"/>
          </a:p>
          <a:p>
            <a:pPr>
              <a:lnSpc>
                <a:spcPct val="200000"/>
              </a:lnSpc>
            </a:pPr>
            <a:r>
              <a:rPr lang="en-US" altLang="ko-KR" sz="1600" dirty="0" smtClean="0">
                <a:solidFill>
                  <a:schemeClr val="tx1"/>
                </a:solidFill>
              </a:rPr>
              <a:t>ZipIt.properties</a:t>
            </a:r>
            <a:r>
              <a:rPr lang="ko-KR" altLang="en-US" sz="1600" dirty="0"/>
              <a:t> </a:t>
            </a:r>
            <a:r>
              <a:rPr lang="en-US" altLang="ko-KR" sz="1600" dirty="0" smtClean="0"/>
              <a:t>: </a:t>
            </a:r>
            <a:r>
              <a:rPr lang="ko-KR" altLang="en-US" sz="1600" dirty="0" smtClean="0"/>
              <a:t>정제엔진 환경설정</a:t>
            </a:r>
            <a:endParaRPr lang="en-US" altLang="ko-KR" sz="1600" dirty="0" smtClean="0"/>
          </a:p>
          <a:p>
            <a:pPr>
              <a:lnSpc>
                <a:spcPct val="200000"/>
              </a:lnSpc>
            </a:pPr>
            <a:r>
              <a:rPr lang="en-US" altLang="ko-KR" sz="1600" dirty="0" smtClean="0"/>
              <a:t>  -&gt; </a:t>
            </a:r>
            <a:r>
              <a:rPr lang="ko-KR" altLang="en-US" sz="1600" dirty="0" smtClean="0"/>
              <a:t>정제 </a:t>
            </a:r>
            <a:r>
              <a:rPr lang="ko-KR" altLang="en-US" sz="1600" dirty="0" smtClean="0"/>
              <a:t>엔진이 설치된 </a:t>
            </a:r>
            <a:r>
              <a:rPr lang="en-US" altLang="ko-KR" sz="1600" dirty="0" smtClean="0"/>
              <a:t>IP, PORT </a:t>
            </a:r>
            <a:r>
              <a:rPr lang="ko-KR" altLang="en-US" sz="1600" dirty="0" smtClean="0"/>
              <a:t>정보 설정</a:t>
            </a:r>
            <a:endParaRPr lang="en-US" altLang="ko-KR" sz="1600" dirty="0" smtClean="0"/>
          </a:p>
          <a:p>
            <a:pPr>
              <a:lnSpc>
                <a:spcPct val="200000"/>
              </a:lnSpc>
            </a:pPr>
            <a:r>
              <a:rPr lang="en-US" altLang="ko-KR" sz="1600" b="1" dirty="0" smtClean="0">
                <a:solidFill>
                  <a:srgbClr val="FF0000"/>
                </a:solidFill>
              </a:rPr>
              <a:t>Jdom-1.1.3.jar : </a:t>
            </a:r>
            <a:r>
              <a:rPr lang="en-US" altLang="ko-KR" sz="1600" b="1" dirty="0" err="1" smtClean="0">
                <a:solidFill>
                  <a:srgbClr val="FF0000"/>
                </a:solidFill>
              </a:rPr>
              <a:t>XmlDataParser</a:t>
            </a:r>
            <a:r>
              <a:rPr lang="ko-KR" altLang="en-US" sz="1600" b="1" dirty="0" smtClean="0">
                <a:solidFill>
                  <a:srgbClr val="FF0000"/>
                </a:solidFill>
              </a:rPr>
              <a:t>에서 참조하는 외부 </a:t>
            </a:r>
            <a:r>
              <a:rPr lang="en-US" altLang="ko-KR" sz="1600" b="1" dirty="0" smtClean="0">
                <a:solidFill>
                  <a:srgbClr val="FF0000"/>
                </a:solidFill>
              </a:rPr>
              <a:t>Library</a:t>
            </a:r>
            <a:endParaRPr lang="en-US" altLang="ko-KR" sz="1600" b="1" dirty="0">
              <a:solidFill>
                <a:srgbClr val="FF0000"/>
              </a:solidFill>
            </a:endParaRPr>
          </a:p>
          <a:p>
            <a:pPr>
              <a:lnSpc>
                <a:spcPct val="200000"/>
              </a:lnSpc>
            </a:pPr>
            <a:r>
              <a:rPr lang="en-US" altLang="ko-KR" sz="1600" dirty="0" smtClean="0"/>
              <a:t>  -&gt; zipit.jar </a:t>
            </a:r>
            <a:r>
              <a:rPr lang="ko-KR" altLang="en-US" sz="1600" dirty="0" smtClean="0"/>
              <a:t>와 함께 </a:t>
            </a:r>
            <a:r>
              <a:rPr lang="en-US" altLang="ko-KR" sz="1600" dirty="0" smtClean="0"/>
              <a:t>library path</a:t>
            </a:r>
            <a:r>
              <a:rPr lang="ko-KR" altLang="en-US" sz="1600" dirty="0" smtClean="0"/>
              <a:t>에 위치</a:t>
            </a:r>
            <a:endParaRPr lang="en-US" altLang="ko-KR" sz="1600" dirty="0" smtClean="0"/>
          </a:p>
          <a:p>
            <a:pPr>
              <a:lnSpc>
                <a:spcPct val="200000"/>
              </a:lnSpc>
            </a:pPr>
            <a:r>
              <a:rPr lang="en-US" altLang="ko-KR" sz="1600" b="1" dirty="0" smtClean="0">
                <a:solidFill>
                  <a:srgbClr val="FF0000"/>
                </a:solidFill>
              </a:rPr>
              <a:t>Sample_main.java : API </a:t>
            </a:r>
            <a:r>
              <a:rPr lang="ko-KR" altLang="en-US" sz="1600" b="1" dirty="0" smtClean="0">
                <a:solidFill>
                  <a:srgbClr val="FF0000"/>
                </a:solidFill>
              </a:rPr>
              <a:t>호출 </a:t>
            </a:r>
            <a:r>
              <a:rPr lang="en-US" altLang="ko-KR" sz="1600" b="1" dirty="0" smtClean="0">
                <a:solidFill>
                  <a:srgbClr val="FF0000"/>
                </a:solidFill>
              </a:rPr>
              <a:t>sample main </a:t>
            </a:r>
            <a:r>
              <a:rPr lang="ko-KR" altLang="en-US" sz="1600" b="1" dirty="0" smtClean="0">
                <a:solidFill>
                  <a:srgbClr val="FF0000"/>
                </a:solidFill>
              </a:rPr>
              <a:t>소스 첨부</a:t>
            </a:r>
            <a:endParaRPr lang="ko-KR" altLang="en-US" sz="1600" b="1" dirty="0">
              <a:solidFill>
                <a:srgbClr val="FF0000"/>
              </a:solidFill>
            </a:endParaRPr>
          </a:p>
        </p:txBody>
      </p:sp>
      <p:sp>
        <p:nvSpPr>
          <p:cNvPr id="5" name="직사각형 4"/>
          <p:cNvSpPr/>
          <p:nvPr/>
        </p:nvSpPr>
        <p:spPr>
          <a:xfrm>
            <a:off x="142844" y="714356"/>
            <a:ext cx="8858312" cy="600079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460202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모서리가 둥근 직사각형 126"/>
          <p:cNvSpPr/>
          <p:nvPr/>
        </p:nvSpPr>
        <p:spPr>
          <a:xfrm>
            <a:off x="142844" y="-27384"/>
            <a:ext cx="2312824" cy="44134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/>
              <a:t>동작설</a:t>
            </a:r>
            <a:r>
              <a:rPr lang="ko-KR" altLang="en-US" dirty="0"/>
              <a:t>명</a:t>
            </a:r>
          </a:p>
        </p:txBody>
      </p:sp>
      <p:sp>
        <p:nvSpPr>
          <p:cNvPr id="3" name="모서리가 둥근 직사각형 2"/>
          <p:cNvSpPr/>
          <p:nvPr/>
        </p:nvSpPr>
        <p:spPr>
          <a:xfrm>
            <a:off x="899592" y="1772816"/>
            <a:ext cx="7416824" cy="504056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00" dirty="0" smtClean="0">
                <a:solidFill>
                  <a:schemeClr val="tx1"/>
                </a:solidFill>
              </a:rPr>
              <a:t>rfnCustCommonAddrList(</a:t>
            </a:r>
            <a:r>
              <a:rPr lang="ko-KR" altLang="en-US" sz="1000" dirty="0" smtClean="0">
                <a:solidFill>
                  <a:schemeClr val="tx1"/>
                </a:solidFill>
              </a:rPr>
              <a:t>우편번호</a:t>
            </a:r>
            <a:r>
              <a:rPr lang="en-US" altLang="ko-KR" sz="1000" dirty="0" smtClean="0">
                <a:solidFill>
                  <a:schemeClr val="tx1"/>
                </a:solidFill>
              </a:rPr>
              <a:t>, </a:t>
            </a:r>
            <a:r>
              <a:rPr lang="ko-KR" altLang="en-US" sz="1000" dirty="0" smtClean="0">
                <a:solidFill>
                  <a:schemeClr val="tx1"/>
                </a:solidFill>
              </a:rPr>
              <a:t>주소</a:t>
            </a:r>
            <a:r>
              <a:rPr lang="en-US" altLang="ko-KR" sz="1000" dirty="0" smtClean="0">
                <a:solidFill>
                  <a:schemeClr val="tx1"/>
                </a:solidFill>
              </a:rPr>
              <a:t>1</a:t>
            </a:r>
            <a:r>
              <a:rPr lang="en-US" altLang="ko-KR" sz="1000" dirty="0" smtClean="0">
                <a:solidFill>
                  <a:schemeClr val="tx1"/>
                </a:solidFill>
              </a:rPr>
              <a:t>, </a:t>
            </a:r>
            <a:r>
              <a:rPr lang="ko-KR" altLang="en-US" sz="1000" dirty="0" smtClean="0">
                <a:solidFill>
                  <a:schemeClr val="tx1"/>
                </a:solidFill>
              </a:rPr>
              <a:t>주소</a:t>
            </a:r>
            <a:r>
              <a:rPr lang="en-US" altLang="ko-KR" sz="1000" dirty="0" smtClean="0">
                <a:solidFill>
                  <a:schemeClr val="tx1"/>
                </a:solidFill>
              </a:rPr>
              <a:t>2</a:t>
            </a:r>
            <a:r>
              <a:rPr lang="en-US" altLang="ko-KR" sz="1000" dirty="0" smtClean="0">
                <a:solidFill>
                  <a:schemeClr val="tx1"/>
                </a:solidFill>
              </a:rPr>
              <a:t>, </a:t>
            </a:r>
            <a:r>
              <a:rPr lang="ko-KR" altLang="en-US" sz="1000" dirty="0" err="1" smtClean="0">
                <a:solidFill>
                  <a:schemeClr val="tx1"/>
                </a:solidFill>
              </a:rPr>
              <a:t>인코딩방식</a:t>
            </a:r>
            <a:r>
              <a:rPr lang="en-US" altLang="ko-KR" sz="1000" dirty="0" smtClean="0">
                <a:solidFill>
                  <a:schemeClr val="tx1"/>
                </a:solidFill>
              </a:rPr>
              <a:t>, </a:t>
            </a:r>
            <a:r>
              <a:rPr lang="ko-KR" altLang="en-US" sz="1000" dirty="0" smtClean="0">
                <a:solidFill>
                  <a:schemeClr val="tx1"/>
                </a:solidFill>
              </a:rPr>
              <a:t>주소구분</a:t>
            </a:r>
            <a:r>
              <a:rPr lang="en-US" altLang="ko-KR" sz="1000" dirty="0" smtClean="0">
                <a:solidFill>
                  <a:schemeClr val="tx1"/>
                </a:solidFill>
              </a:rPr>
              <a:t>)</a:t>
            </a:r>
            <a:r>
              <a:rPr lang="en-US" altLang="ko-KR" sz="1000" dirty="0" smtClean="0"/>
              <a:t>)     </a:t>
            </a:r>
            <a:r>
              <a:rPr lang="ko-KR" altLang="en-US" sz="1000" b="1" dirty="0" smtClean="0">
                <a:solidFill>
                  <a:schemeClr val="tx1"/>
                </a:solidFill>
              </a:rPr>
              <a:t>실행 함수 호출</a:t>
            </a:r>
          </a:p>
        </p:txBody>
      </p:sp>
      <p:sp>
        <p:nvSpPr>
          <p:cNvPr id="6" name="모서리가 둥근 직사각형 5"/>
          <p:cNvSpPr/>
          <p:nvPr/>
        </p:nvSpPr>
        <p:spPr>
          <a:xfrm>
            <a:off x="3851920" y="3717032"/>
            <a:ext cx="1512168" cy="504056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00" dirty="0" smtClean="0">
                <a:solidFill>
                  <a:schemeClr val="tx1"/>
                </a:solidFill>
              </a:rPr>
              <a:t>XmlDataParser</a:t>
            </a:r>
            <a:endParaRPr lang="ko-KR" altLang="en-US" sz="1000" dirty="0" smtClean="0">
              <a:solidFill>
                <a:schemeClr val="tx1"/>
              </a:solidFill>
            </a:endParaRPr>
          </a:p>
        </p:txBody>
      </p:sp>
      <p:sp>
        <p:nvSpPr>
          <p:cNvPr id="8" name="모서리가 둥근 직사각형 7"/>
          <p:cNvSpPr/>
          <p:nvPr/>
        </p:nvSpPr>
        <p:spPr>
          <a:xfrm>
            <a:off x="3851920" y="2637500"/>
            <a:ext cx="1512168" cy="503468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00" dirty="0" smtClean="0">
                <a:solidFill>
                  <a:schemeClr val="tx1"/>
                </a:solidFill>
              </a:rPr>
              <a:t>SocketClient</a:t>
            </a:r>
            <a:endParaRPr lang="ko-KR" altLang="en-US" sz="1000" dirty="0">
              <a:solidFill>
                <a:schemeClr val="tx1"/>
              </a:solidFill>
            </a:endParaRPr>
          </a:p>
        </p:txBody>
      </p:sp>
      <p:sp>
        <p:nvSpPr>
          <p:cNvPr id="9" name="모서리가 둥근 직사각형 8"/>
          <p:cNvSpPr/>
          <p:nvPr/>
        </p:nvSpPr>
        <p:spPr>
          <a:xfrm>
            <a:off x="898988" y="3356992"/>
            <a:ext cx="1512168" cy="504056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00" dirty="0" smtClean="0">
                <a:solidFill>
                  <a:schemeClr val="tx1"/>
                </a:solidFill>
              </a:rPr>
              <a:t>ZipIt.properties</a:t>
            </a:r>
          </a:p>
          <a:p>
            <a:pPr algn="ctr"/>
            <a:r>
              <a:rPr lang="ko-KR" altLang="en-US" sz="1000" dirty="0" smtClean="0">
                <a:solidFill>
                  <a:schemeClr val="tx1"/>
                </a:solidFill>
              </a:rPr>
              <a:t>소켓통신 설정</a:t>
            </a:r>
          </a:p>
        </p:txBody>
      </p:sp>
      <p:cxnSp>
        <p:nvCxnSpPr>
          <p:cNvPr id="5" name="직선 연결선 4"/>
          <p:cNvCxnSpPr>
            <a:stCxn id="39" idx="3"/>
            <a:endCxn id="8" idx="1"/>
          </p:cNvCxnSpPr>
          <p:nvPr/>
        </p:nvCxnSpPr>
        <p:spPr>
          <a:xfrm flipV="1">
            <a:off x="2410029" y="2889234"/>
            <a:ext cx="1441891" cy="29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모서리가 둥근 직사각형 10"/>
          <p:cNvSpPr/>
          <p:nvPr/>
        </p:nvSpPr>
        <p:spPr>
          <a:xfrm>
            <a:off x="6804248" y="2636912"/>
            <a:ext cx="1512168" cy="504056"/>
          </a:xfrm>
          <a:prstGeom prst="round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dirty="0" smtClean="0">
                <a:solidFill>
                  <a:schemeClr val="tx1"/>
                </a:solidFill>
              </a:rPr>
              <a:t>정제엔</a:t>
            </a:r>
            <a:r>
              <a:rPr lang="ko-KR" altLang="en-US" sz="1000" dirty="0">
                <a:solidFill>
                  <a:schemeClr val="tx1"/>
                </a:solidFill>
              </a:rPr>
              <a:t>진</a:t>
            </a:r>
          </a:p>
        </p:txBody>
      </p:sp>
      <p:cxnSp>
        <p:nvCxnSpPr>
          <p:cNvPr id="14" name="직선 화살표 연결선 13"/>
          <p:cNvCxnSpPr>
            <a:stCxn id="8" idx="3"/>
            <a:endCxn id="11" idx="1"/>
          </p:cNvCxnSpPr>
          <p:nvPr/>
        </p:nvCxnSpPr>
        <p:spPr>
          <a:xfrm flipV="1">
            <a:off x="5364088" y="2888940"/>
            <a:ext cx="1440160" cy="294"/>
          </a:xfrm>
          <a:prstGeom prst="straightConnector1">
            <a:avLst/>
          </a:prstGeom>
          <a:ln>
            <a:headEnd type="triangl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직사각형 14"/>
          <p:cNvSpPr/>
          <p:nvPr/>
        </p:nvSpPr>
        <p:spPr>
          <a:xfrm>
            <a:off x="5580112" y="2492896"/>
            <a:ext cx="1008112" cy="28803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ko-KR" sz="1000" smtClean="0">
                <a:solidFill>
                  <a:schemeClr val="tx1"/>
                </a:solidFill>
              </a:rPr>
              <a:t>TCP/IP </a:t>
            </a:r>
            <a:r>
              <a:rPr lang="ko-KR" altLang="en-US" sz="1000" dirty="0" smtClean="0">
                <a:solidFill>
                  <a:schemeClr val="tx1"/>
                </a:solidFill>
              </a:rPr>
              <a:t>통신</a:t>
            </a:r>
            <a:endParaRPr lang="ko-KR" altLang="en-US" sz="1000" dirty="0" smtClean="0">
              <a:solidFill>
                <a:schemeClr val="tx1"/>
              </a:solidFill>
            </a:endParaRPr>
          </a:p>
        </p:txBody>
      </p:sp>
      <p:cxnSp>
        <p:nvCxnSpPr>
          <p:cNvPr id="20" name="직선 화살표 연결선 19"/>
          <p:cNvCxnSpPr>
            <a:stCxn id="8" idx="2"/>
            <a:endCxn id="6" idx="0"/>
          </p:cNvCxnSpPr>
          <p:nvPr/>
        </p:nvCxnSpPr>
        <p:spPr>
          <a:xfrm>
            <a:off x="4608004" y="3140968"/>
            <a:ext cx="0" cy="576064"/>
          </a:xfrm>
          <a:prstGeom prst="straightConnector1">
            <a:avLst/>
          </a:prstGeom>
          <a:ln>
            <a:headEnd type="non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직선 화살표 연결선 22"/>
          <p:cNvCxnSpPr>
            <a:stCxn id="3" idx="2"/>
          </p:cNvCxnSpPr>
          <p:nvPr/>
        </p:nvCxnSpPr>
        <p:spPr>
          <a:xfrm>
            <a:off x="4608004" y="2276872"/>
            <a:ext cx="8384" cy="360628"/>
          </a:xfrm>
          <a:prstGeom prst="straightConnector1">
            <a:avLst/>
          </a:prstGeom>
          <a:ln>
            <a:headEnd type="non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직사각형 31"/>
          <p:cNvSpPr/>
          <p:nvPr/>
        </p:nvSpPr>
        <p:spPr>
          <a:xfrm>
            <a:off x="4788024" y="3284984"/>
            <a:ext cx="1008112" cy="28803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ko-KR" sz="1000" dirty="0" smtClean="0">
                <a:solidFill>
                  <a:schemeClr val="tx1"/>
                </a:solidFill>
              </a:rPr>
              <a:t>XML String</a:t>
            </a:r>
            <a:endParaRPr lang="ko-KR" altLang="en-US" sz="1000" dirty="0" smtClean="0">
              <a:solidFill>
                <a:schemeClr val="tx1"/>
              </a:solidFill>
            </a:endParaRPr>
          </a:p>
        </p:txBody>
      </p:sp>
      <p:sp>
        <p:nvSpPr>
          <p:cNvPr id="33" name="모서리가 둥근 직사각형 32"/>
          <p:cNvSpPr/>
          <p:nvPr/>
        </p:nvSpPr>
        <p:spPr>
          <a:xfrm>
            <a:off x="899592" y="4869160"/>
            <a:ext cx="7416824" cy="504056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00" b="1" dirty="0" err="1" smtClean="0">
                <a:solidFill>
                  <a:schemeClr val="tx1"/>
                </a:solidFill>
              </a:rPr>
              <a:t>HashMap</a:t>
            </a:r>
            <a:r>
              <a:rPr lang="en-US" altLang="ko-KR" sz="1000" b="1" dirty="0" smtClean="0">
                <a:solidFill>
                  <a:schemeClr val="tx1"/>
                </a:solidFill>
              </a:rPr>
              <a:t> </a:t>
            </a:r>
            <a:r>
              <a:rPr lang="en-US" altLang="ko-KR" sz="1000" b="1" dirty="0" smtClean="0">
                <a:solidFill>
                  <a:schemeClr val="tx1"/>
                </a:solidFill>
              </a:rPr>
              <a:t>RETURN</a:t>
            </a:r>
            <a:endParaRPr lang="ko-KR" altLang="en-US" sz="1000" b="1" dirty="0" smtClean="0">
              <a:solidFill>
                <a:schemeClr val="tx1"/>
              </a:solidFill>
            </a:endParaRPr>
          </a:p>
        </p:txBody>
      </p:sp>
      <p:cxnSp>
        <p:nvCxnSpPr>
          <p:cNvPr id="34" name="직선 화살표 연결선 33"/>
          <p:cNvCxnSpPr>
            <a:stCxn id="6" idx="2"/>
            <a:endCxn id="33" idx="0"/>
          </p:cNvCxnSpPr>
          <p:nvPr/>
        </p:nvCxnSpPr>
        <p:spPr>
          <a:xfrm>
            <a:off x="4608004" y="4221088"/>
            <a:ext cx="0" cy="648072"/>
          </a:xfrm>
          <a:prstGeom prst="straightConnector1">
            <a:avLst/>
          </a:prstGeom>
          <a:ln>
            <a:headEnd type="non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직사각형 36"/>
          <p:cNvSpPr/>
          <p:nvPr/>
        </p:nvSpPr>
        <p:spPr>
          <a:xfrm>
            <a:off x="4788024" y="4365104"/>
            <a:ext cx="1008112" cy="28803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ko-KR" sz="1000" dirty="0" smtClean="0">
                <a:solidFill>
                  <a:schemeClr val="tx1"/>
                </a:solidFill>
              </a:rPr>
              <a:t>HashMap</a:t>
            </a:r>
            <a:endParaRPr lang="ko-KR" altLang="en-US" sz="1000" dirty="0" smtClean="0">
              <a:solidFill>
                <a:schemeClr val="tx1"/>
              </a:solidFill>
            </a:endParaRPr>
          </a:p>
        </p:txBody>
      </p:sp>
      <p:sp>
        <p:nvSpPr>
          <p:cNvPr id="39" name="모서리가 둥근 직사각형 38"/>
          <p:cNvSpPr/>
          <p:nvPr/>
        </p:nvSpPr>
        <p:spPr>
          <a:xfrm>
            <a:off x="897861" y="2637500"/>
            <a:ext cx="1512168" cy="504056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00" dirty="0" smtClean="0">
                <a:solidFill>
                  <a:schemeClr val="tx1"/>
                </a:solidFill>
              </a:rPr>
              <a:t>ZipItProperty </a:t>
            </a:r>
          </a:p>
        </p:txBody>
      </p:sp>
      <p:cxnSp>
        <p:nvCxnSpPr>
          <p:cNvPr id="41" name="직선 연결선 40"/>
          <p:cNvCxnSpPr>
            <a:stCxn id="39" idx="2"/>
            <a:endCxn id="9" idx="0"/>
          </p:cNvCxnSpPr>
          <p:nvPr/>
        </p:nvCxnSpPr>
        <p:spPr>
          <a:xfrm>
            <a:off x="1653945" y="3141556"/>
            <a:ext cx="1127" cy="21543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직사각형 20"/>
          <p:cNvSpPr/>
          <p:nvPr/>
        </p:nvSpPr>
        <p:spPr>
          <a:xfrm>
            <a:off x="142844" y="714356"/>
            <a:ext cx="8858312" cy="600079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820286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모서리가 둥근 직사각형 2"/>
          <p:cNvSpPr/>
          <p:nvPr/>
        </p:nvSpPr>
        <p:spPr>
          <a:xfrm>
            <a:off x="500034" y="1365130"/>
            <a:ext cx="8215370" cy="4299960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1000" dirty="0" smtClean="0">
              <a:solidFill>
                <a:schemeClr val="tx1"/>
              </a:solidFill>
            </a:endParaRPr>
          </a:p>
        </p:txBody>
      </p:sp>
      <p:sp>
        <p:nvSpPr>
          <p:cNvPr id="127" name="모서리가 둥근 직사각형 126"/>
          <p:cNvSpPr/>
          <p:nvPr/>
        </p:nvSpPr>
        <p:spPr>
          <a:xfrm>
            <a:off x="142844" y="-27384"/>
            <a:ext cx="2312824" cy="44134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smtClean="0"/>
              <a:t>Java API</a:t>
            </a:r>
            <a:endParaRPr lang="ko-KR" alt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827584" y="1508006"/>
            <a:ext cx="7632848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b="1" dirty="0" smtClean="0">
                <a:solidFill>
                  <a:srgbClr val="FF0000"/>
                </a:solidFill>
              </a:rPr>
              <a:t>Import </a:t>
            </a:r>
            <a:r>
              <a:rPr lang="en-US" altLang="ko-KR" dirty="0" err="1" smtClean="0"/>
              <a:t>zipit.rfnCustCommonAddrList</a:t>
            </a:r>
            <a:r>
              <a:rPr lang="en-US" altLang="ko-KR" dirty="0" smtClean="0"/>
              <a:t>;</a:t>
            </a:r>
          </a:p>
          <a:p>
            <a:endParaRPr lang="en-US" altLang="ko-KR" dirty="0" smtClean="0"/>
          </a:p>
          <a:p>
            <a:r>
              <a:rPr lang="en-US" altLang="ko-KR" dirty="0" smtClean="0"/>
              <a:t>rfnCustCommonAddrList rfn </a:t>
            </a:r>
            <a:r>
              <a:rPr lang="en-US" altLang="ko-KR" dirty="0"/>
              <a:t>= </a:t>
            </a:r>
            <a:r>
              <a:rPr lang="en-US" altLang="ko-KR" dirty="0">
                <a:solidFill>
                  <a:srgbClr val="FF0000"/>
                </a:solidFill>
              </a:rPr>
              <a:t>new </a:t>
            </a:r>
            <a:r>
              <a:rPr lang="en-US" altLang="ko-KR" dirty="0"/>
              <a:t>rfnCustCommonAddrList</a:t>
            </a:r>
            <a:r>
              <a:rPr lang="en-US" altLang="ko-KR" dirty="0" smtClean="0"/>
              <a:t>();</a:t>
            </a:r>
          </a:p>
          <a:p>
            <a:endParaRPr lang="en-US" altLang="ko-KR" b="1" dirty="0"/>
          </a:p>
          <a:p>
            <a:r>
              <a:rPr lang="en-US" altLang="ko-KR" dirty="0" smtClean="0"/>
              <a:t>Map resultMap </a:t>
            </a:r>
            <a:r>
              <a:rPr lang="en-US" altLang="ko-KR" dirty="0"/>
              <a:t>= </a:t>
            </a:r>
            <a:r>
              <a:rPr lang="en-US" altLang="ko-KR" dirty="0" err="1" smtClean="0"/>
              <a:t>rfn.getRfnAddrMap</a:t>
            </a:r>
            <a:r>
              <a:rPr lang="en-US" altLang="ko-KR" dirty="0" smtClean="0"/>
              <a:t>(zipcode,addr1,addr2,encoding,isNewAddr);</a:t>
            </a:r>
            <a:endParaRPr lang="en-US" altLang="ko-KR" dirty="0" smtClean="0"/>
          </a:p>
          <a:p>
            <a:endParaRPr lang="en-US" altLang="ko-KR" dirty="0"/>
          </a:p>
          <a:p>
            <a:endParaRPr lang="en-US" altLang="ko-KR" dirty="0" smtClean="0"/>
          </a:p>
          <a:p>
            <a:endParaRPr lang="en-US" altLang="ko-KR" dirty="0"/>
          </a:p>
          <a:p>
            <a:r>
              <a:rPr lang="en-US" altLang="ko-KR" dirty="0" smtClean="0"/>
              <a:t> zipcode : </a:t>
            </a:r>
            <a:r>
              <a:rPr lang="ko-KR" altLang="en-US" dirty="0" smtClean="0"/>
              <a:t>우편번호</a:t>
            </a:r>
            <a:r>
              <a:rPr lang="en-US" altLang="ko-KR" dirty="0"/>
              <a:t> </a:t>
            </a:r>
            <a:endParaRPr lang="en-US" altLang="ko-KR" dirty="0" smtClean="0"/>
          </a:p>
          <a:p>
            <a:r>
              <a:rPr lang="en-US" altLang="ko-KR" dirty="0"/>
              <a:t> </a:t>
            </a:r>
            <a:r>
              <a:rPr lang="en-US" altLang="ko-KR" dirty="0" smtClean="0"/>
              <a:t>addr1 : </a:t>
            </a:r>
            <a:r>
              <a:rPr lang="ko-KR" altLang="en-US" dirty="0" smtClean="0"/>
              <a:t>주소</a:t>
            </a:r>
            <a:r>
              <a:rPr lang="en-US" altLang="ko-KR" dirty="0" smtClean="0"/>
              <a:t>1 </a:t>
            </a:r>
          </a:p>
          <a:p>
            <a:r>
              <a:rPr lang="en-US" altLang="ko-KR" dirty="0"/>
              <a:t> </a:t>
            </a:r>
            <a:r>
              <a:rPr lang="en-US" altLang="ko-KR" dirty="0" smtClean="0"/>
              <a:t>addr2 : </a:t>
            </a:r>
            <a:r>
              <a:rPr lang="ko-KR" altLang="en-US" dirty="0" smtClean="0"/>
              <a:t>주소</a:t>
            </a:r>
            <a:r>
              <a:rPr lang="en-US" altLang="ko-KR" dirty="0" smtClean="0"/>
              <a:t>2</a:t>
            </a:r>
          </a:p>
          <a:p>
            <a:r>
              <a:rPr lang="en-US" altLang="ko-KR" dirty="0" smtClean="0"/>
              <a:t> encoding : </a:t>
            </a:r>
            <a:r>
              <a:rPr lang="ko-KR" altLang="en-US" dirty="0" err="1" smtClean="0"/>
              <a:t>인코딩</a:t>
            </a:r>
            <a:r>
              <a:rPr lang="ko-KR" altLang="en-US" dirty="0" smtClean="0"/>
              <a:t> 방식</a:t>
            </a:r>
            <a:r>
              <a:rPr lang="en-US" altLang="ko-KR" dirty="0" smtClean="0"/>
              <a:t>(UTF-8, EUC-KR)</a:t>
            </a:r>
            <a:endParaRPr lang="en-US" altLang="ko-KR" dirty="0" smtClean="0"/>
          </a:p>
          <a:p>
            <a:r>
              <a:rPr lang="en-US" altLang="ko-KR" dirty="0"/>
              <a:t> </a:t>
            </a:r>
            <a:r>
              <a:rPr lang="en-US" altLang="ko-KR" dirty="0" smtClean="0"/>
              <a:t>SearchMode : </a:t>
            </a:r>
            <a:r>
              <a:rPr lang="ko-KR" altLang="en-US" dirty="0" smtClean="0"/>
              <a:t>입력 </a:t>
            </a:r>
            <a:r>
              <a:rPr lang="ko-KR" altLang="en-US" dirty="0" smtClean="0"/>
              <a:t>주소구분</a:t>
            </a:r>
            <a:r>
              <a:rPr lang="en-US" altLang="ko-KR" dirty="0" smtClean="0"/>
              <a:t>(</a:t>
            </a:r>
            <a:r>
              <a:rPr lang="ko-KR" altLang="en-US" dirty="0" smtClean="0"/>
              <a:t>지번 </a:t>
            </a:r>
            <a:r>
              <a:rPr lang="en-US" altLang="ko-KR" dirty="0" smtClean="0"/>
              <a:t>: J, </a:t>
            </a:r>
            <a:r>
              <a:rPr lang="ko-KR" altLang="en-US" dirty="0" smtClean="0"/>
              <a:t>도로명 </a:t>
            </a:r>
            <a:r>
              <a:rPr lang="en-US" altLang="ko-KR" dirty="0" smtClean="0"/>
              <a:t>: N)</a:t>
            </a:r>
          </a:p>
          <a:p>
            <a:endParaRPr lang="en-US" altLang="ko-KR" dirty="0"/>
          </a:p>
          <a:p>
            <a:endParaRPr lang="en-US" altLang="ko-KR" dirty="0" smtClean="0"/>
          </a:p>
          <a:p>
            <a:endParaRPr lang="ko-KR" altLang="en-US" dirty="0"/>
          </a:p>
        </p:txBody>
      </p:sp>
      <p:sp>
        <p:nvSpPr>
          <p:cNvPr id="6" name="직사각형 5"/>
          <p:cNvSpPr/>
          <p:nvPr/>
        </p:nvSpPr>
        <p:spPr>
          <a:xfrm>
            <a:off x="142844" y="714356"/>
            <a:ext cx="8858312" cy="600079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654020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6" name="직선 화살표 연결선 15"/>
          <p:cNvCxnSpPr/>
          <p:nvPr/>
        </p:nvCxnSpPr>
        <p:spPr>
          <a:xfrm>
            <a:off x="1714480" y="1842708"/>
            <a:ext cx="2467970" cy="14656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직사각형 13"/>
          <p:cNvSpPr/>
          <p:nvPr/>
        </p:nvSpPr>
        <p:spPr>
          <a:xfrm>
            <a:off x="4178330" y="857232"/>
            <a:ext cx="4608512" cy="350046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1000" dirty="0" smtClean="0">
              <a:solidFill>
                <a:schemeClr val="tx1"/>
              </a:solidFill>
            </a:endParaRPr>
          </a:p>
        </p:txBody>
      </p:sp>
      <p:sp>
        <p:nvSpPr>
          <p:cNvPr id="127" name="모서리가 둥근 직사각형 126"/>
          <p:cNvSpPr/>
          <p:nvPr/>
        </p:nvSpPr>
        <p:spPr>
          <a:xfrm>
            <a:off x="142844" y="-27384"/>
            <a:ext cx="2312824" cy="44134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smtClean="0"/>
              <a:t>Output</a:t>
            </a:r>
            <a:endParaRPr lang="ko-KR" altLang="en-US" dirty="0"/>
          </a:p>
        </p:txBody>
      </p:sp>
      <p:sp>
        <p:nvSpPr>
          <p:cNvPr id="3" name="직사각형 2"/>
          <p:cNvSpPr/>
          <p:nvPr/>
        </p:nvSpPr>
        <p:spPr>
          <a:xfrm>
            <a:off x="500034" y="1370010"/>
            <a:ext cx="2016224" cy="4032448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1000" dirty="0" smtClean="0">
              <a:solidFill>
                <a:schemeClr val="tx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55137" y="1658042"/>
            <a:ext cx="10483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HEADER</a:t>
            </a:r>
            <a:endParaRPr lang="ko-KR" alt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860074" y="928670"/>
            <a:ext cx="1376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b="1" dirty="0" smtClean="0"/>
              <a:t>resultMap</a:t>
            </a:r>
            <a:r>
              <a:rPr lang="ko-KR" altLang="en-US" b="1" dirty="0" smtClean="0"/>
              <a:t> </a:t>
            </a:r>
            <a:endParaRPr lang="ko-KR" altLang="en-US" b="1" dirty="0"/>
          </a:p>
        </p:txBody>
      </p:sp>
      <p:graphicFrame>
        <p:nvGraphicFramePr>
          <p:cNvPr id="11" name="표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5369780"/>
              </p:ext>
            </p:extLst>
          </p:nvPr>
        </p:nvGraphicFramePr>
        <p:xfrm>
          <a:off x="4289295" y="980836"/>
          <a:ext cx="4392488" cy="3291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96244"/>
                <a:gridCol w="2196244"/>
              </a:tblGrid>
              <a:tr h="336037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Key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comment</a:t>
                      </a:r>
                      <a:endParaRPr lang="ko-KR" altLang="en-US" dirty="0"/>
                    </a:p>
                  </a:txBody>
                  <a:tcPr/>
                </a:tc>
              </a:tr>
              <a:tr h="336037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RCD1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smtClean="0"/>
                        <a:t>결과코드</a:t>
                      </a:r>
                      <a:r>
                        <a:rPr lang="en-US" altLang="ko-KR" dirty="0" smtClean="0"/>
                        <a:t>1</a:t>
                      </a:r>
                      <a:endParaRPr lang="ko-KR" altLang="en-US" dirty="0"/>
                    </a:p>
                  </a:txBody>
                  <a:tcPr/>
                </a:tc>
              </a:tr>
              <a:tr h="336037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RMG1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smtClean="0"/>
                        <a:t>결과메세지</a:t>
                      </a:r>
                      <a:r>
                        <a:rPr lang="en-US" altLang="ko-KR" dirty="0" smtClean="0"/>
                        <a:t>1</a:t>
                      </a:r>
                      <a:endParaRPr lang="ko-KR" altLang="en-US" dirty="0"/>
                    </a:p>
                  </a:txBody>
                  <a:tcPr/>
                </a:tc>
              </a:tr>
              <a:tr h="336037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RCD2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smtClean="0"/>
                        <a:t>결과코드</a:t>
                      </a:r>
                      <a:r>
                        <a:rPr lang="en-US" altLang="ko-KR" dirty="0" smtClean="0"/>
                        <a:t>2</a:t>
                      </a:r>
                      <a:endParaRPr lang="ko-KR" altLang="en-US" dirty="0"/>
                    </a:p>
                  </a:txBody>
                  <a:tcPr/>
                </a:tc>
              </a:tr>
              <a:tr h="336037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RMG2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smtClean="0"/>
                        <a:t>결과메세지</a:t>
                      </a:r>
                      <a:r>
                        <a:rPr lang="en-US" altLang="ko-KR" dirty="0" smtClean="0"/>
                        <a:t>2</a:t>
                      </a:r>
                      <a:endParaRPr lang="ko-KR" altLang="en-US" dirty="0"/>
                    </a:p>
                  </a:txBody>
                  <a:tcPr/>
                </a:tc>
              </a:tr>
              <a:tr h="336037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b="1" dirty="0" smtClean="0">
                          <a:solidFill>
                            <a:srgbClr val="FF0000"/>
                          </a:solidFill>
                        </a:rPr>
                        <a:t>RCD3</a:t>
                      </a:r>
                      <a:endParaRPr lang="ko-KR" alt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b="1" dirty="0" smtClean="0">
                          <a:solidFill>
                            <a:srgbClr val="FF0000"/>
                          </a:solidFill>
                        </a:rPr>
                        <a:t>결과코드</a:t>
                      </a:r>
                      <a:r>
                        <a:rPr lang="en-US" altLang="ko-KR" b="1" dirty="0" smtClean="0">
                          <a:solidFill>
                            <a:srgbClr val="FF0000"/>
                          </a:solidFill>
                        </a:rPr>
                        <a:t>3</a:t>
                      </a:r>
                      <a:endParaRPr lang="ko-KR" alt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36037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b="1" dirty="0" smtClean="0">
                          <a:solidFill>
                            <a:srgbClr val="FF0000"/>
                          </a:solidFill>
                        </a:rPr>
                        <a:t>RMG3</a:t>
                      </a:r>
                      <a:endParaRPr lang="ko-KR" alt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b="1" dirty="0" smtClean="0">
                          <a:solidFill>
                            <a:srgbClr val="FF0000"/>
                          </a:solidFill>
                        </a:rPr>
                        <a:t>결과메세지</a:t>
                      </a:r>
                      <a:r>
                        <a:rPr lang="en-US" altLang="ko-KR" b="1" dirty="0" smtClean="0">
                          <a:solidFill>
                            <a:srgbClr val="FF0000"/>
                          </a:solidFill>
                        </a:rPr>
                        <a:t>3</a:t>
                      </a:r>
                      <a:endParaRPr lang="ko-KR" alt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36037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DATA_CNT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DATA </a:t>
                      </a:r>
                      <a:r>
                        <a:rPr lang="ko-KR" altLang="en-US" dirty="0" smtClean="0"/>
                        <a:t>카운트</a:t>
                      </a:r>
                      <a:endParaRPr lang="ko-KR" altLang="en-US" dirty="0"/>
                    </a:p>
                  </a:txBody>
                  <a:tcPr/>
                </a:tc>
              </a:tr>
              <a:tr h="336037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b="1" dirty="0" smtClean="0">
                          <a:solidFill>
                            <a:srgbClr val="FF0000"/>
                          </a:solidFill>
                        </a:rPr>
                        <a:t>DATA</a:t>
                      </a:r>
                      <a:endParaRPr lang="ko-KR" alt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b="1" dirty="0" smtClean="0">
                          <a:solidFill>
                            <a:srgbClr val="FF0000"/>
                          </a:solidFill>
                        </a:rPr>
                        <a:t>정제 데이타</a:t>
                      </a:r>
                      <a:endParaRPr lang="ko-KR" alt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직사각형 5"/>
          <p:cNvSpPr/>
          <p:nvPr/>
        </p:nvSpPr>
        <p:spPr>
          <a:xfrm>
            <a:off x="500034" y="2234106"/>
            <a:ext cx="2016224" cy="426672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1000" dirty="0" smtClean="0">
              <a:solidFill>
                <a:schemeClr val="tx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139583" y="3386234"/>
            <a:ext cx="7371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dirty="0" smtClean="0"/>
              <a:t>DATA</a:t>
            </a:r>
            <a:endParaRPr lang="ko-KR" altLang="en-US" dirty="0"/>
          </a:p>
        </p:txBody>
      </p:sp>
      <p:sp>
        <p:nvSpPr>
          <p:cNvPr id="12" name="직사각형 11"/>
          <p:cNvSpPr/>
          <p:nvPr/>
        </p:nvSpPr>
        <p:spPr>
          <a:xfrm>
            <a:off x="142844" y="714356"/>
            <a:ext cx="8858312" cy="600079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9" name="TextBox 18"/>
          <p:cNvSpPr txBox="1"/>
          <p:nvPr/>
        </p:nvSpPr>
        <p:spPr>
          <a:xfrm>
            <a:off x="4143372" y="4572008"/>
            <a:ext cx="45005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b="1" dirty="0" smtClean="0"/>
              <a:t>→ </a:t>
            </a:r>
            <a:r>
              <a:rPr lang="en-US" altLang="ko-KR" b="1" dirty="0" smtClean="0"/>
              <a:t>resultMap</a:t>
            </a:r>
            <a:r>
              <a:rPr lang="en-US" altLang="ko-KR" dirty="0" smtClean="0"/>
              <a:t> </a:t>
            </a:r>
            <a:r>
              <a:rPr lang="ko-KR" altLang="en-US" dirty="0" smtClean="0"/>
              <a:t>의 자료형은 </a:t>
            </a:r>
            <a:endParaRPr lang="en-US" altLang="ko-KR" dirty="0" smtClean="0"/>
          </a:p>
          <a:p>
            <a:r>
              <a:rPr lang="en-US" altLang="ko-KR" dirty="0" smtClean="0"/>
              <a:t>    HashMap&lt;String, String&gt;</a:t>
            </a:r>
            <a:r>
              <a:rPr lang="ko-KR" altLang="en-US" b="1" dirty="0" smtClean="0"/>
              <a:t> </a:t>
            </a:r>
            <a:endParaRPr lang="ko-KR" altLang="en-US" b="1" dirty="0"/>
          </a:p>
        </p:txBody>
      </p:sp>
    </p:spTree>
    <p:extLst>
      <p:ext uri="{BB962C8B-B14F-4D97-AF65-F5344CB8AC3E}">
        <p14:creationId xmlns:p14="http://schemas.microsoft.com/office/powerpoint/2010/main" val="915288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직사각형 13"/>
          <p:cNvSpPr/>
          <p:nvPr/>
        </p:nvSpPr>
        <p:spPr>
          <a:xfrm>
            <a:off x="3779912" y="857232"/>
            <a:ext cx="4721178" cy="444397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1000" dirty="0" smtClean="0">
              <a:solidFill>
                <a:schemeClr val="tx1"/>
              </a:solidFill>
            </a:endParaRPr>
          </a:p>
        </p:txBody>
      </p:sp>
      <p:sp>
        <p:nvSpPr>
          <p:cNvPr id="127" name="모서리가 둥근 직사각형 126"/>
          <p:cNvSpPr/>
          <p:nvPr/>
        </p:nvSpPr>
        <p:spPr>
          <a:xfrm>
            <a:off x="142844" y="-27384"/>
            <a:ext cx="2312824" cy="44134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smtClean="0"/>
              <a:t>Output</a:t>
            </a:r>
            <a:endParaRPr lang="ko-KR" altLang="en-US" dirty="0" smtClean="0"/>
          </a:p>
        </p:txBody>
      </p:sp>
      <p:sp>
        <p:nvSpPr>
          <p:cNvPr id="3" name="직사각형 2"/>
          <p:cNvSpPr/>
          <p:nvPr/>
        </p:nvSpPr>
        <p:spPr>
          <a:xfrm>
            <a:off x="357158" y="1357298"/>
            <a:ext cx="2214578" cy="404516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1000" dirty="0" smtClean="0">
              <a:solidFill>
                <a:schemeClr val="tx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01687" y="1658042"/>
            <a:ext cx="10483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HEADER</a:t>
            </a:r>
            <a:endParaRPr lang="ko-KR" alt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819590" y="928670"/>
            <a:ext cx="1376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b="1" dirty="0" smtClean="0"/>
              <a:t>resultMap</a:t>
            </a:r>
            <a:r>
              <a:rPr lang="ko-KR" altLang="en-US" b="1" dirty="0" smtClean="0"/>
              <a:t> </a:t>
            </a:r>
            <a:endParaRPr lang="ko-KR" altLang="en-US" b="1" dirty="0"/>
          </a:p>
        </p:txBody>
      </p:sp>
      <p:cxnSp>
        <p:nvCxnSpPr>
          <p:cNvPr id="16" name="직선 화살표 연결선 15"/>
          <p:cNvCxnSpPr/>
          <p:nvPr/>
        </p:nvCxnSpPr>
        <p:spPr>
          <a:xfrm>
            <a:off x="2518258" y="4302388"/>
            <a:ext cx="1275184" cy="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직사각형 5"/>
          <p:cNvSpPr/>
          <p:nvPr/>
        </p:nvSpPr>
        <p:spPr>
          <a:xfrm>
            <a:off x="357158" y="2234106"/>
            <a:ext cx="2214578" cy="4338166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1000" dirty="0" smtClean="0">
              <a:solidFill>
                <a:schemeClr val="tx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29996" y="3379878"/>
            <a:ext cx="2155334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dirty="0" smtClean="0"/>
              <a:t>DATA </a:t>
            </a:r>
          </a:p>
          <a:p>
            <a:pPr algn="ctr"/>
            <a:r>
              <a:rPr lang="en-US" altLang="ko-KR" sz="1200" dirty="0" smtClean="0"/>
              <a:t>(List&lt;Map&lt;String, String&gt;&gt;)</a:t>
            </a:r>
            <a:endParaRPr lang="ko-KR" altLang="en-US" sz="1200" dirty="0"/>
          </a:p>
        </p:txBody>
      </p:sp>
      <p:graphicFrame>
        <p:nvGraphicFramePr>
          <p:cNvPr id="18" name="표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04682897"/>
              </p:ext>
            </p:extLst>
          </p:nvPr>
        </p:nvGraphicFramePr>
        <p:xfrm>
          <a:off x="3857620" y="928671"/>
          <a:ext cx="4572032" cy="429887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86016"/>
                <a:gridCol w="2286016"/>
              </a:tblGrid>
              <a:tr h="427289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Key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comment</a:t>
                      </a:r>
                      <a:endParaRPr lang="ko-KR" altLang="en-US" dirty="0"/>
                    </a:p>
                  </a:txBody>
                  <a:tcPr/>
                </a:tc>
              </a:tr>
              <a:tr h="214370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1" i="0" u="none" strike="noStrike" dirty="0">
                          <a:solidFill>
                            <a:srgbClr val="000000"/>
                          </a:solidFill>
                          <a:latin typeface="맑은 고딕"/>
                        </a:rPr>
                        <a:t>자료데이타타입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latin typeface="맑은 고딕"/>
                        </a:rPr>
                        <a:t>NODE</a:t>
                      </a:r>
                    </a:p>
                  </a:txBody>
                  <a:tcPr marL="4885" marR="4885" marT="4885" marB="0" anchor="ctr"/>
                </a:tc>
              </a:tr>
              <a:tr h="214370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1" i="0" u="none" strike="noStrike" dirty="0">
                          <a:solidFill>
                            <a:srgbClr val="000000"/>
                          </a:solidFill>
                          <a:latin typeface="맑은 고딕"/>
                        </a:rPr>
                        <a:t>정제지번 우편번호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latin typeface="맑은 고딕"/>
                        </a:rPr>
                        <a:t>ZIPM6</a:t>
                      </a:r>
                    </a:p>
                  </a:txBody>
                  <a:tcPr marL="4885" marR="4885" marT="4885" marB="0" anchor="ctr"/>
                </a:tc>
              </a:tr>
              <a:tr h="214370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1" i="0" u="none" strike="noStrike" dirty="0">
                          <a:solidFill>
                            <a:srgbClr val="000000"/>
                          </a:solidFill>
                          <a:latin typeface="맑은 고딕"/>
                        </a:rPr>
                        <a:t>정제지번 우편번호일련번호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latin typeface="맑은 고딕"/>
                        </a:rPr>
                        <a:t>ZIPMS</a:t>
                      </a:r>
                    </a:p>
                  </a:txBody>
                  <a:tcPr marL="4885" marR="4885" marT="4885" marB="0" anchor="ctr"/>
                </a:tc>
              </a:tr>
              <a:tr h="214370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1" i="0" u="none" strike="noStrike" dirty="0">
                          <a:solidFill>
                            <a:srgbClr val="000000"/>
                          </a:solidFill>
                          <a:latin typeface="맑은 고딕"/>
                        </a:rPr>
                        <a:t>시도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latin typeface="맑은 고딕"/>
                        </a:rPr>
                        <a:t>ADDRS</a:t>
                      </a:r>
                    </a:p>
                  </a:txBody>
                  <a:tcPr marL="4885" marR="4885" marT="4885" marB="0" anchor="ctr"/>
                </a:tc>
              </a:tr>
              <a:tr h="214370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1" i="0" u="none" strike="noStrike" dirty="0">
                          <a:solidFill>
                            <a:srgbClr val="000000"/>
                          </a:solidFill>
                          <a:latin typeface="맑은 고딕"/>
                        </a:rPr>
                        <a:t>시군구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latin typeface="맑은 고딕"/>
                        </a:rPr>
                        <a:t>ADDRG</a:t>
                      </a:r>
                    </a:p>
                  </a:txBody>
                  <a:tcPr marL="4885" marR="4885" marT="4885" marB="0" anchor="ctr"/>
                </a:tc>
              </a:tr>
              <a:tr h="214370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1" i="0" u="none" strike="noStrike" dirty="0">
                          <a:solidFill>
                            <a:srgbClr val="000000"/>
                          </a:solidFill>
                          <a:latin typeface="맑은 고딕"/>
                        </a:rPr>
                        <a:t>읍면동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latin typeface="맑은 고딕"/>
                        </a:rPr>
                        <a:t>ADDRE</a:t>
                      </a:r>
                    </a:p>
                  </a:txBody>
                  <a:tcPr marL="4885" marR="4885" marT="4885" marB="0" anchor="ctr"/>
                </a:tc>
              </a:tr>
              <a:tr h="214370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1" i="0" u="none" strike="noStrike" dirty="0">
                          <a:solidFill>
                            <a:srgbClr val="000000"/>
                          </a:solidFill>
                          <a:latin typeface="맑은 고딕"/>
                        </a:rPr>
                        <a:t>정제 지번 </a:t>
                      </a:r>
                      <a:r>
                        <a:rPr lang="en-US" altLang="ko-KR" sz="1000" b="1" i="0" u="none" strike="noStrike" dirty="0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latin typeface="맑은 고딕"/>
                        </a:rPr>
                        <a:t>ADDR1H</a:t>
                      </a:r>
                    </a:p>
                  </a:txBody>
                  <a:tcPr marL="4885" marR="4885" marT="4885" marB="0" anchor="ctr"/>
                </a:tc>
              </a:tr>
              <a:tr h="214370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정제 지번 </a:t>
                      </a:r>
                      <a:r>
                        <a:rPr lang="en-US" altLang="ko-KR" sz="10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latin typeface="맑은 고딕"/>
                        </a:rPr>
                        <a:t>STDADDR</a:t>
                      </a:r>
                    </a:p>
                  </a:txBody>
                  <a:tcPr marL="4885" marR="4885" marT="4885" marB="0" anchor="ctr"/>
                </a:tc>
              </a:tr>
              <a:tr h="214370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지번 </a:t>
                      </a:r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X </a:t>
                      </a:r>
                      <a:r>
                        <a:rPr lang="ko-KR" altLang="en-US" sz="10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좌표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latin typeface="맑은 고딕"/>
                        </a:rPr>
                        <a:t>GISX</a:t>
                      </a:r>
                    </a:p>
                  </a:txBody>
                  <a:tcPr marL="4885" marR="4885" marT="4885" marB="0" anchor="ctr"/>
                </a:tc>
              </a:tr>
              <a:tr h="214370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지번 </a:t>
                      </a:r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Y </a:t>
                      </a:r>
                      <a:r>
                        <a:rPr lang="ko-KR" altLang="en-US" sz="10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좌표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latin typeface="맑은 고딕"/>
                        </a:rPr>
                        <a:t>GISY</a:t>
                      </a:r>
                    </a:p>
                  </a:txBody>
                  <a:tcPr marL="4885" marR="4885" marT="4885" marB="0" anchor="ctr"/>
                </a:tc>
              </a:tr>
              <a:tr h="214370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1" i="0" u="none" strike="noStrike" dirty="0">
                          <a:solidFill>
                            <a:srgbClr val="000000"/>
                          </a:solidFill>
                          <a:latin typeface="맑은 고딕"/>
                        </a:rPr>
                        <a:t>정제 도로명 우편번호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latin typeface="맑은 고딕"/>
                        </a:rPr>
                        <a:t>ZIPR6</a:t>
                      </a:r>
                    </a:p>
                  </a:txBody>
                  <a:tcPr marL="4885" marR="4885" marT="4885" marB="0" anchor="ctr"/>
                </a:tc>
              </a:tr>
              <a:tr h="214370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1" i="0" u="none" strike="noStrike" dirty="0">
                          <a:solidFill>
                            <a:srgbClr val="000000"/>
                          </a:solidFill>
                          <a:latin typeface="맑은 고딕"/>
                        </a:rPr>
                        <a:t>정제 도로명 우편번호일련번호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latin typeface="맑은 고딕"/>
                        </a:rPr>
                        <a:t>ZIPRS</a:t>
                      </a:r>
                    </a:p>
                  </a:txBody>
                  <a:tcPr marL="4885" marR="4885" marT="4885" marB="0" anchor="ctr"/>
                </a:tc>
              </a:tr>
              <a:tr h="214370">
                <a:tc>
                  <a:txBody>
                    <a:bodyPr/>
                    <a:lstStyle/>
                    <a:p>
                      <a:pPr algn="ctr" fontAlgn="ctr"/>
                      <a:endParaRPr lang="ko-KR" altLang="en-US" sz="1000" b="1" i="0" u="none" strike="noStrike" dirty="0">
                        <a:solidFill>
                          <a:srgbClr val="000000"/>
                        </a:solidFill>
                        <a:latin typeface="맑은 고딕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000" b="1" i="0" u="none" strike="noStrike" dirty="0">
                        <a:solidFill>
                          <a:srgbClr val="000000"/>
                        </a:solidFill>
                        <a:latin typeface="맑은 고딕"/>
                      </a:endParaRPr>
                    </a:p>
                  </a:txBody>
                  <a:tcPr marL="4885" marR="4885" marT="4885" marB="0" anchor="ctr"/>
                </a:tc>
              </a:tr>
              <a:tr h="214370">
                <a:tc>
                  <a:txBody>
                    <a:bodyPr/>
                    <a:lstStyle/>
                    <a:p>
                      <a:pPr algn="ctr" fontAlgn="ctr"/>
                      <a:endParaRPr lang="ko-KR" altLang="en-US" sz="1000" b="1" i="0" u="none" strike="noStrike" dirty="0">
                        <a:solidFill>
                          <a:srgbClr val="000000"/>
                        </a:solidFill>
                        <a:latin typeface="맑은 고딕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000" b="1" i="0" u="none" strike="noStrike" dirty="0">
                        <a:solidFill>
                          <a:srgbClr val="000000"/>
                        </a:solidFill>
                        <a:latin typeface="맑은 고딕"/>
                      </a:endParaRPr>
                    </a:p>
                  </a:txBody>
                  <a:tcPr marL="4885" marR="4885" marT="4885" marB="0" anchor="ctr"/>
                </a:tc>
              </a:tr>
              <a:tr h="656036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 smtClean="0">
                          <a:solidFill>
                            <a:srgbClr val="000000"/>
                          </a:solidFill>
                          <a:latin typeface="맑은 고딕"/>
                        </a:rPr>
                        <a:t>.</a:t>
                      </a:r>
                    </a:p>
                    <a:p>
                      <a:pPr algn="ctr" fontAlgn="ctr"/>
                      <a:r>
                        <a:rPr lang="en-US" sz="1000" b="1" i="0" u="none" strike="noStrike" dirty="0" smtClean="0">
                          <a:solidFill>
                            <a:srgbClr val="000000"/>
                          </a:solidFill>
                          <a:latin typeface="맑은 고딕"/>
                        </a:rPr>
                        <a:t>.</a:t>
                      </a:r>
                    </a:p>
                    <a:p>
                      <a:pPr algn="ctr" fontAlgn="ctr"/>
                      <a:r>
                        <a:rPr lang="en-US" sz="1000" b="1" i="0" u="none" strike="noStrike" dirty="0" smtClean="0">
                          <a:solidFill>
                            <a:srgbClr val="000000"/>
                          </a:solidFill>
                          <a:latin typeface="맑은 고딕"/>
                        </a:rPr>
                        <a:t>.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latin typeface="맑은 고딕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000" b="1" i="0" u="none" strike="noStrike" dirty="0">
                        <a:solidFill>
                          <a:srgbClr val="000000"/>
                        </a:solidFill>
                        <a:latin typeface="맑은 고딕"/>
                      </a:endParaRPr>
                    </a:p>
                  </a:txBody>
                  <a:tcPr marL="4885" marR="4885" marT="4885" marB="0" anchor="ctr"/>
                </a:tc>
              </a:tr>
              <a:tr h="214370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1" i="0" u="none" strike="noStrike" dirty="0">
                          <a:solidFill>
                            <a:srgbClr val="000000"/>
                          </a:solidFill>
                          <a:latin typeface="맑은 고딕"/>
                        </a:rPr>
                        <a:t>법정동코드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latin typeface="맑은 고딕"/>
                        </a:rPr>
                        <a:t>BJC</a:t>
                      </a:r>
                    </a:p>
                  </a:txBody>
                  <a:tcPr marL="4885" marR="4885" marT="4885" marB="0" anchor="ctr"/>
                </a:tc>
              </a:tr>
            </a:tbl>
          </a:graphicData>
        </a:graphic>
      </p:graphicFrame>
      <p:sp>
        <p:nvSpPr>
          <p:cNvPr id="19" name="직사각형 18"/>
          <p:cNvSpPr/>
          <p:nvPr/>
        </p:nvSpPr>
        <p:spPr>
          <a:xfrm>
            <a:off x="142844" y="714356"/>
            <a:ext cx="8858312" cy="600079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TextBox 11"/>
          <p:cNvSpPr txBox="1"/>
          <p:nvPr/>
        </p:nvSpPr>
        <p:spPr>
          <a:xfrm>
            <a:off x="3779912" y="5518973"/>
            <a:ext cx="45005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b="1" dirty="0" smtClean="0"/>
              <a:t>→</a:t>
            </a:r>
            <a:r>
              <a:rPr lang="en-US" altLang="ko-KR" b="1" dirty="0"/>
              <a:t> </a:t>
            </a:r>
            <a:r>
              <a:rPr lang="en-US" altLang="ko-KR" b="1" dirty="0" smtClean="0"/>
              <a:t>DATA</a:t>
            </a:r>
            <a:r>
              <a:rPr lang="ko-KR" altLang="en-US" b="1" dirty="0" smtClean="0"/>
              <a:t>의 </a:t>
            </a:r>
            <a:r>
              <a:rPr lang="en-US" altLang="ko-KR" b="1" dirty="0" err="1" smtClean="0"/>
              <a:t>HashMap</a:t>
            </a:r>
            <a:r>
              <a:rPr lang="en-US" altLang="ko-KR" b="1" dirty="0" smtClean="0"/>
              <a:t> Key</a:t>
            </a:r>
            <a:r>
              <a:rPr lang="ko-KR" altLang="en-US" b="1" dirty="0" smtClean="0"/>
              <a:t>는 </a:t>
            </a:r>
            <a:r>
              <a:rPr lang="ko-KR" altLang="en-US" b="1" dirty="0" err="1" smtClean="0"/>
              <a:t>가변값</a:t>
            </a:r>
            <a:endParaRPr lang="en-US" altLang="ko-KR" b="1" dirty="0" smtClean="0"/>
          </a:p>
          <a:p>
            <a:r>
              <a:rPr lang="ko-KR" altLang="en-US" b="1" dirty="0"/>
              <a:t>→</a:t>
            </a:r>
            <a:r>
              <a:rPr lang="en-US" altLang="ko-KR" b="1" dirty="0"/>
              <a:t> </a:t>
            </a:r>
            <a:r>
              <a:rPr lang="ko-KR" altLang="en-US" b="1" dirty="0" smtClean="0"/>
              <a:t>인터페이스 정의서 참조 </a:t>
            </a:r>
            <a:endParaRPr lang="ko-KR" altLang="en-US" b="1" dirty="0"/>
          </a:p>
        </p:txBody>
      </p:sp>
    </p:spTree>
    <p:extLst>
      <p:ext uri="{BB962C8B-B14F-4D97-AF65-F5344CB8AC3E}">
        <p14:creationId xmlns:p14="http://schemas.microsoft.com/office/powerpoint/2010/main" val="1057756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모서리가 둥근 직사각형 21"/>
          <p:cNvSpPr/>
          <p:nvPr/>
        </p:nvSpPr>
        <p:spPr>
          <a:xfrm>
            <a:off x="285720" y="1848314"/>
            <a:ext cx="8572560" cy="1421553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1000" dirty="0" smtClean="0">
              <a:solidFill>
                <a:schemeClr val="tx1"/>
              </a:solidFill>
            </a:endParaRPr>
          </a:p>
        </p:txBody>
      </p:sp>
      <p:sp>
        <p:nvSpPr>
          <p:cNvPr id="21" name="모서리가 둥근 직사각형 20"/>
          <p:cNvSpPr/>
          <p:nvPr/>
        </p:nvSpPr>
        <p:spPr>
          <a:xfrm>
            <a:off x="285720" y="857232"/>
            <a:ext cx="8572560" cy="912039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1000" dirty="0" smtClean="0">
              <a:solidFill>
                <a:schemeClr val="tx1"/>
              </a:solidFill>
            </a:endParaRPr>
          </a:p>
        </p:txBody>
      </p:sp>
      <p:sp>
        <p:nvSpPr>
          <p:cNvPr id="127" name="모서리가 둥근 직사각형 126"/>
          <p:cNvSpPr/>
          <p:nvPr/>
        </p:nvSpPr>
        <p:spPr>
          <a:xfrm>
            <a:off x="142844" y="-27384"/>
            <a:ext cx="3071834" cy="44134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smtClean="0"/>
              <a:t>Case</a:t>
            </a:r>
            <a:r>
              <a:rPr lang="ko-KR" altLang="en-US" dirty="0" smtClean="0"/>
              <a:t>별 </a:t>
            </a:r>
            <a:r>
              <a:rPr lang="en-US" altLang="ko-KR" dirty="0" smtClean="0"/>
              <a:t>Data(</a:t>
            </a:r>
            <a:r>
              <a:rPr lang="ko-KR" altLang="en-US" dirty="0" smtClean="0"/>
              <a:t>선택할 주소</a:t>
            </a:r>
            <a:r>
              <a:rPr lang="en-US" altLang="ko-KR" dirty="0" smtClean="0"/>
              <a:t>)</a:t>
            </a:r>
            <a:endParaRPr lang="ko-KR" altLang="en-US" dirty="0" smtClean="0"/>
          </a:p>
        </p:txBody>
      </p:sp>
      <p:sp>
        <p:nvSpPr>
          <p:cNvPr id="19" name="직사각형 18"/>
          <p:cNvSpPr/>
          <p:nvPr/>
        </p:nvSpPr>
        <p:spPr>
          <a:xfrm>
            <a:off x="142844" y="714356"/>
            <a:ext cx="8858312" cy="600079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aphicFrame>
        <p:nvGraphicFramePr>
          <p:cNvPr id="12" name="표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82179006"/>
              </p:ext>
            </p:extLst>
          </p:nvPr>
        </p:nvGraphicFramePr>
        <p:xfrm>
          <a:off x="2339752" y="1052736"/>
          <a:ext cx="6096000" cy="609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/>
                <a:gridCol w="2032000"/>
                <a:gridCol w="2032000"/>
              </a:tblGrid>
              <a:tr h="247947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b="0" dirty="0" smtClean="0">
                          <a:solidFill>
                            <a:schemeClr val="tx1"/>
                          </a:solidFill>
                        </a:rPr>
                        <a:t>부모</a:t>
                      </a:r>
                      <a:endParaRPr lang="ko-KR" alt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b="0" dirty="0" smtClean="0">
                          <a:solidFill>
                            <a:schemeClr val="tx1"/>
                          </a:solidFill>
                        </a:rPr>
                        <a:t>지번 주소</a:t>
                      </a:r>
                      <a:endParaRPr lang="ko-KR" alt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b="0" dirty="0" smtClean="0">
                          <a:solidFill>
                            <a:schemeClr val="tx1"/>
                          </a:solidFill>
                        </a:rPr>
                        <a:t>도로명 주소</a:t>
                      </a:r>
                      <a:endParaRPr lang="ko-KR" alt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247947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b="0" dirty="0" smtClean="0">
                          <a:solidFill>
                            <a:schemeClr val="tx1"/>
                          </a:solidFill>
                        </a:rPr>
                        <a:t>자식</a:t>
                      </a:r>
                      <a:endParaRPr lang="ko-KR" alt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b="0" dirty="0" smtClean="0">
                          <a:solidFill>
                            <a:schemeClr val="tx1"/>
                          </a:solidFill>
                        </a:rPr>
                        <a:t>지번 주소</a:t>
                      </a:r>
                      <a:endParaRPr lang="ko-KR" alt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b="0" dirty="0" smtClean="0">
                          <a:solidFill>
                            <a:schemeClr val="tx1"/>
                          </a:solidFill>
                        </a:rPr>
                        <a:t>도로명 주소</a:t>
                      </a:r>
                      <a:endParaRPr lang="ko-KR" alt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5" name="TextBox 14"/>
          <p:cNvSpPr txBox="1"/>
          <p:nvPr/>
        </p:nvSpPr>
        <p:spPr>
          <a:xfrm>
            <a:off x="357158" y="857232"/>
            <a:ext cx="45005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b="1" dirty="0" smtClean="0"/>
              <a:t>1:1 Case</a:t>
            </a:r>
            <a:endParaRPr lang="ko-KR" altLang="en-US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357158" y="1844824"/>
            <a:ext cx="81752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b="1" dirty="0" smtClean="0"/>
              <a:t>1:N Case (</a:t>
            </a:r>
            <a:r>
              <a:rPr lang="ko-KR" altLang="en-US" b="1" smtClean="0"/>
              <a:t>입력 지번에 도로명 여러 개</a:t>
            </a:r>
            <a:r>
              <a:rPr lang="en-US" altLang="ko-KR" b="1" dirty="0" smtClean="0"/>
              <a:t>, </a:t>
            </a:r>
            <a:r>
              <a:rPr lang="ko-KR" altLang="en-US" b="1" smtClean="0"/>
              <a:t>입력 도로명에 지번이 여러 개</a:t>
            </a:r>
            <a:r>
              <a:rPr lang="en-US" altLang="ko-KR" b="1" dirty="0" smtClean="0"/>
              <a:t>) </a:t>
            </a:r>
            <a:endParaRPr lang="ko-KR" altLang="en-US" b="1" dirty="0"/>
          </a:p>
        </p:txBody>
      </p:sp>
      <p:graphicFrame>
        <p:nvGraphicFramePr>
          <p:cNvPr id="20" name="표 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21016061"/>
              </p:ext>
            </p:extLst>
          </p:nvPr>
        </p:nvGraphicFramePr>
        <p:xfrm>
          <a:off x="2500298" y="2251282"/>
          <a:ext cx="6096000" cy="914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/>
                <a:gridCol w="2032000"/>
                <a:gridCol w="2032000"/>
              </a:tblGrid>
              <a:tr h="254805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b="0" dirty="0" smtClean="0">
                          <a:solidFill>
                            <a:schemeClr val="tx1"/>
                          </a:solidFill>
                        </a:rPr>
                        <a:t>부모</a:t>
                      </a:r>
                      <a:endParaRPr lang="ko-KR" alt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b="0" dirty="0" smtClean="0">
                          <a:solidFill>
                            <a:schemeClr val="tx1"/>
                          </a:solidFill>
                        </a:rPr>
                        <a:t>지번 주소</a:t>
                      </a:r>
                      <a:endParaRPr lang="ko-KR" alt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b="0" dirty="0" smtClean="0">
                          <a:solidFill>
                            <a:schemeClr val="tx1"/>
                          </a:solidFill>
                        </a:rPr>
                        <a:t>null</a:t>
                      </a:r>
                      <a:endParaRPr lang="ko-KR" alt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209429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b="0" dirty="0" smtClean="0">
                          <a:solidFill>
                            <a:schemeClr val="tx1"/>
                          </a:solidFill>
                        </a:rPr>
                        <a:t>자식</a:t>
                      </a:r>
                      <a:endParaRPr lang="ko-KR" alt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b="0" dirty="0" smtClean="0">
                          <a:solidFill>
                            <a:schemeClr val="tx1"/>
                          </a:solidFill>
                        </a:rPr>
                        <a:t>지번 주소</a:t>
                      </a:r>
                      <a:endParaRPr lang="ko-KR" alt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b="0" dirty="0" smtClean="0">
                          <a:solidFill>
                            <a:schemeClr val="tx1"/>
                          </a:solidFill>
                        </a:rPr>
                        <a:t>도로명 주소</a:t>
                      </a:r>
                      <a:endParaRPr lang="ko-KR" alt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209429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b="0" dirty="0" smtClean="0">
                          <a:solidFill>
                            <a:schemeClr val="tx1"/>
                          </a:solidFill>
                        </a:rPr>
                        <a:t>자식</a:t>
                      </a:r>
                      <a:endParaRPr lang="ko-KR" alt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b="0" dirty="0" smtClean="0">
                          <a:solidFill>
                            <a:schemeClr val="tx1"/>
                          </a:solidFill>
                        </a:rPr>
                        <a:t>지번 주소</a:t>
                      </a:r>
                      <a:endParaRPr lang="ko-KR" alt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b="0" dirty="0" smtClean="0">
                          <a:solidFill>
                            <a:schemeClr val="tx1"/>
                          </a:solidFill>
                        </a:rPr>
                        <a:t>도로명 주소</a:t>
                      </a:r>
                      <a:endParaRPr lang="ko-KR" alt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1" name="모서리가 둥근 직사각형 10"/>
          <p:cNvSpPr/>
          <p:nvPr/>
        </p:nvSpPr>
        <p:spPr>
          <a:xfrm>
            <a:off x="285720" y="3356992"/>
            <a:ext cx="8572560" cy="1771067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1000" dirty="0" smtClean="0">
              <a:solidFill>
                <a:schemeClr val="tx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57158" y="3424940"/>
            <a:ext cx="85011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b="1" dirty="0" smtClean="0"/>
              <a:t>N:N Case (</a:t>
            </a:r>
            <a:r>
              <a:rPr lang="ko-KR" altLang="en-US" b="1" smtClean="0"/>
              <a:t>법정동 여러 개</a:t>
            </a:r>
            <a:r>
              <a:rPr lang="en-US" altLang="ko-KR" b="1" dirty="0" smtClean="0"/>
              <a:t>, </a:t>
            </a:r>
            <a:r>
              <a:rPr lang="ko-KR" altLang="en-US" b="1" smtClean="0"/>
              <a:t>동일명칭 건물 여러 개</a:t>
            </a:r>
            <a:r>
              <a:rPr lang="en-US" altLang="ko-KR" b="1" dirty="0" smtClean="0"/>
              <a:t>, </a:t>
            </a:r>
            <a:r>
              <a:rPr lang="ko-KR" altLang="en-US" b="1" smtClean="0"/>
              <a:t>입력지번과 표준 지번이 다른 경우</a:t>
            </a:r>
            <a:r>
              <a:rPr lang="en-US" altLang="ko-KR" b="1" dirty="0" smtClean="0"/>
              <a:t>)</a:t>
            </a:r>
            <a:endParaRPr lang="ko-KR" altLang="en-US" b="1" dirty="0"/>
          </a:p>
        </p:txBody>
      </p:sp>
      <p:graphicFrame>
        <p:nvGraphicFramePr>
          <p:cNvPr id="16" name="표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07392205"/>
              </p:ext>
            </p:extLst>
          </p:nvPr>
        </p:nvGraphicFramePr>
        <p:xfrm>
          <a:off x="2500298" y="3825678"/>
          <a:ext cx="6096000" cy="1219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/>
                <a:gridCol w="2032000"/>
                <a:gridCol w="2032000"/>
              </a:tblGrid>
              <a:tr h="219194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b="0" dirty="0" smtClean="0">
                          <a:solidFill>
                            <a:schemeClr val="tx1"/>
                          </a:solidFill>
                        </a:rPr>
                        <a:t>부모</a:t>
                      </a:r>
                      <a:endParaRPr lang="ko-KR" alt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b="0" dirty="0" smtClean="0">
                          <a:solidFill>
                            <a:schemeClr val="tx1"/>
                          </a:solidFill>
                        </a:rPr>
                        <a:t>지번 주소</a:t>
                      </a:r>
                      <a:endParaRPr lang="ko-KR" alt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b="0" dirty="0" smtClean="0">
                          <a:solidFill>
                            <a:schemeClr val="tx1"/>
                          </a:solidFill>
                        </a:rPr>
                        <a:t>null</a:t>
                      </a:r>
                      <a:endParaRPr lang="ko-KR" alt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18016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b="0" dirty="0" smtClean="0">
                          <a:solidFill>
                            <a:schemeClr val="tx1"/>
                          </a:solidFill>
                        </a:rPr>
                        <a:t>자식</a:t>
                      </a:r>
                      <a:endParaRPr lang="ko-KR" alt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b="0" dirty="0" smtClean="0">
                          <a:solidFill>
                            <a:schemeClr val="tx1"/>
                          </a:solidFill>
                        </a:rPr>
                        <a:t>지번 주소</a:t>
                      </a:r>
                      <a:endParaRPr lang="ko-KR" alt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b="0" dirty="0" smtClean="0">
                          <a:solidFill>
                            <a:schemeClr val="tx1"/>
                          </a:solidFill>
                        </a:rPr>
                        <a:t>도로명 주소</a:t>
                      </a:r>
                      <a:endParaRPr lang="ko-KR" alt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18016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b="0" dirty="0" smtClean="0">
                          <a:solidFill>
                            <a:schemeClr val="tx1"/>
                          </a:solidFill>
                        </a:rPr>
                        <a:t>부모</a:t>
                      </a:r>
                      <a:endParaRPr lang="ko-KR" alt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b="0" dirty="0" smtClean="0">
                          <a:solidFill>
                            <a:schemeClr val="tx1"/>
                          </a:solidFill>
                        </a:rPr>
                        <a:t>지번 주소</a:t>
                      </a:r>
                      <a:endParaRPr lang="ko-KR" alt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b="0" dirty="0" smtClean="0">
                          <a:solidFill>
                            <a:schemeClr val="tx1"/>
                          </a:solidFill>
                        </a:rPr>
                        <a:t>null</a:t>
                      </a:r>
                      <a:endParaRPr lang="ko-KR" alt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18016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b="0" dirty="0" smtClean="0">
                          <a:solidFill>
                            <a:schemeClr val="tx1"/>
                          </a:solidFill>
                        </a:rPr>
                        <a:t>자식</a:t>
                      </a:r>
                      <a:endParaRPr lang="ko-KR" alt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b="0" dirty="0" smtClean="0">
                          <a:solidFill>
                            <a:schemeClr val="tx1"/>
                          </a:solidFill>
                        </a:rPr>
                        <a:t>지번 주소</a:t>
                      </a:r>
                      <a:endParaRPr lang="ko-KR" alt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b="0" dirty="0" smtClean="0">
                          <a:solidFill>
                            <a:schemeClr val="tx1"/>
                          </a:solidFill>
                        </a:rPr>
                        <a:t>도로명 주소</a:t>
                      </a:r>
                      <a:endParaRPr lang="ko-KR" alt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392877" y="5283785"/>
            <a:ext cx="8358246" cy="116955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ko-KR" altLang="en-US" sz="1400" dirty="0" smtClean="0"/>
              <a:t>→ </a:t>
            </a:r>
            <a:r>
              <a:rPr lang="en-US" altLang="ko-KR" sz="1400" dirty="0" smtClean="0"/>
              <a:t>1:1 case</a:t>
            </a:r>
            <a:r>
              <a:rPr lang="ko-KR" altLang="en-US" sz="1400" smtClean="0"/>
              <a:t> 이면 자식 노드</a:t>
            </a:r>
            <a:r>
              <a:rPr lang="en-US" altLang="ko-KR" sz="1400" dirty="0" smtClean="0"/>
              <a:t>(</a:t>
            </a:r>
            <a:r>
              <a:rPr lang="ko-KR" altLang="en-US" sz="1400" smtClean="0"/>
              <a:t>파란색 주소</a:t>
            </a:r>
            <a:r>
              <a:rPr lang="en-US" altLang="ko-KR" sz="1400" dirty="0" smtClean="0"/>
              <a:t>)</a:t>
            </a:r>
            <a:r>
              <a:rPr lang="ko-KR" altLang="en-US" sz="1400" smtClean="0"/>
              <a:t> </a:t>
            </a:r>
            <a:r>
              <a:rPr lang="en-US" altLang="ko-KR" sz="1400" dirty="0" smtClean="0"/>
              <a:t>Display</a:t>
            </a:r>
          </a:p>
          <a:p>
            <a:endParaRPr lang="en-US" altLang="ko-KR" sz="1400" dirty="0" smtClean="0"/>
          </a:p>
          <a:p>
            <a:r>
              <a:rPr lang="ko-KR" altLang="en-US" sz="1400" dirty="0" smtClean="0"/>
              <a:t>→ 멀티 케이스이면 파란색 주소 </a:t>
            </a:r>
            <a:r>
              <a:rPr lang="en-US" altLang="ko-KR" sz="1400" dirty="0" smtClean="0"/>
              <a:t>Display</a:t>
            </a:r>
          </a:p>
          <a:p>
            <a:endParaRPr lang="en-US" altLang="ko-KR" sz="1400" dirty="0" smtClean="0"/>
          </a:p>
          <a:p>
            <a:r>
              <a:rPr lang="ko-KR" altLang="en-US" sz="1400" dirty="0" smtClean="0"/>
              <a:t>→ 도로명 주소 또는 지번 주소가 없는 </a:t>
            </a:r>
            <a:r>
              <a:rPr lang="en-US" altLang="ko-KR" sz="1400" dirty="0" smtClean="0"/>
              <a:t>Case</a:t>
            </a:r>
            <a:r>
              <a:rPr lang="ko-KR" altLang="en-US" sz="1400" smtClean="0"/>
              <a:t>는 입력주소만 </a:t>
            </a:r>
            <a:r>
              <a:rPr lang="en-US" altLang="ko-KR" sz="1400" dirty="0" smtClean="0"/>
              <a:t>Display</a:t>
            </a:r>
            <a:endParaRPr lang="ko-KR" altLang="en-US" sz="1400" dirty="0"/>
          </a:p>
        </p:txBody>
      </p:sp>
    </p:spTree>
    <p:extLst>
      <p:ext uri="{BB962C8B-B14F-4D97-AF65-F5344CB8AC3E}">
        <p14:creationId xmlns:p14="http://schemas.microsoft.com/office/powerpoint/2010/main" val="1057756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 sz="1000" dirty="0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370</TotalTime>
  <Words>868</Words>
  <Application>Microsoft Office PowerPoint</Application>
  <PresentationFormat>화면 슬라이드 쇼(4:3)</PresentationFormat>
  <Paragraphs>430</Paragraphs>
  <Slides>17</Slides>
  <Notes>0</Notes>
  <HiddenSlides>0</HiddenSlides>
  <MMClips>0</MMClips>
  <ScaleCrop>false</ScaleCrop>
  <HeadingPairs>
    <vt:vector size="8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포함된 OLE 서버</vt:lpstr>
      </vt:variant>
      <vt:variant>
        <vt:i4>1</vt:i4>
      </vt:variant>
      <vt:variant>
        <vt:lpstr>슬라이드 제목</vt:lpstr>
      </vt:variant>
      <vt:variant>
        <vt:i4>17</vt:i4>
      </vt:variant>
    </vt:vector>
  </HeadingPairs>
  <TitlesOfParts>
    <vt:vector size="24" baseType="lpstr">
      <vt:lpstr>HY헤드라인M</vt:lpstr>
      <vt:lpstr>맑은 고딕</vt:lpstr>
      <vt:lpstr>Arial</vt:lpstr>
      <vt:lpstr>Cambria Math</vt:lpstr>
      <vt:lpstr>Century Gothic</vt:lpstr>
      <vt:lpstr>Office 테마</vt:lpstr>
      <vt:lpstr>Image</vt:lpstr>
      <vt:lpstr> [도로명주소 전환시스템 구축] 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개발가이드</dc:title>
  <dc:creator>DM</dc:creator>
  <cp:lastModifiedBy>Polaris</cp:lastModifiedBy>
  <cp:revision>71</cp:revision>
  <dcterms:created xsi:type="dcterms:W3CDTF">2013-04-15T08:04:08Z</dcterms:created>
  <dcterms:modified xsi:type="dcterms:W3CDTF">2014-04-14T05:51:09Z</dcterms:modified>
</cp:coreProperties>
</file>